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4"/>
  </p:notesMasterIdLst>
  <p:sldIdLst>
    <p:sldId id="348" r:id="rId2"/>
    <p:sldId id="299" r:id="rId3"/>
    <p:sldId id="368" r:id="rId4"/>
    <p:sldId id="369" r:id="rId5"/>
    <p:sldId id="370" r:id="rId6"/>
    <p:sldId id="371" r:id="rId7"/>
    <p:sldId id="372" r:id="rId8"/>
    <p:sldId id="398" r:id="rId9"/>
    <p:sldId id="374" r:id="rId10"/>
    <p:sldId id="375" r:id="rId11"/>
    <p:sldId id="376" r:id="rId12"/>
    <p:sldId id="399" r:id="rId13"/>
    <p:sldId id="380" r:id="rId14"/>
    <p:sldId id="409" r:id="rId15"/>
    <p:sldId id="383" r:id="rId16"/>
    <p:sldId id="407" r:id="rId17"/>
    <p:sldId id="402" r:id="rId18"/>
    <p:sldId id="403" r:id="rId19"/>
    <p:sldId id="387" r:id="rId20"/>
    <p:sldId id="404" r:id="rId21"/>
    <p:sldId id="391" r:id="rId22"/>
    <p:sldId id="389" r:id="rId23"/>
    <p:sldId id="390" r:id="rId24"/>
    <p:sldId id="405" r:id="rId25"/>
    <p:sldId id="408" r:id="rId26"/>
    <p:sldId id="393" r:id="rId27"/>
    <p:sldId id="394" r:id="rId28"/>
    <p:sldId id="395" r:id="rId29"/>
    <p:sldId id="396" r:id="rId30"/>
    <p:sldId id="397" r:id="rId31"/>
    <p:sldId id="266" r:id="rId32"/>
    <p:sldId id="331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en Sharmini" initials="KS" lastIdx="1" clrIdx="0">
    <p:extLst>
      <p:ext uri="{19B8F6BF-5375-455C-9EA6-DF929625EA0E}">
        <p15:presenceInfo xmlns:p15="http://schemas.microsoft.com/office/powerpoint/2012/main" userId="2858a4fa582f193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97"/>
    <a:srgbClr val="FF9900"/>
    <a:srgbClr val="50C7D0"/>
    <a:srgbClr val="32A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09" autoAdjust="0"/>
    <p:restoredTop sz="86395"/>
  </p:normalViewPr>
  <p:slideViewPr>
    <p:cSldViewPr snapToGrid="0">
      <p:cViewPr varScale="1">
        <p:scale>
          <a:sx n="58" d="100"/>
          <a:sy n="58" d="100"/>
        </p:scale>
        <p:origin x="77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63B037-69B0-442A-AA5C-84AE692A4AE6}" type="doc">
      <dgm:prSet loTypeId="urn:microsoft.com/office/officeart/2005/8/layout/matrix1" loCatId="matrix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11BC510-7121-4DA7-B56E-7DF72B45757B}">
      <dgm:prSet phldrT="[Text]"/>
      <dgm:spPr/>
      <dgm:t>
        <a:bodyPr/>
        <a:lstStyle/>
        <a:p>
          <a:r>
            <a:rPr lang="en-US" dirty="0"/>
            <a:t>Patient Education</a:t>
          </a:r>
        </a:p>
      </dgm:t>
    </dgm:pt>
    <dgm:pt modelId="{7E2454EF-15CB-4EE2-A16E-9E2675B51B9D}" type="parTrans" cxnId="{01EC19DB-A92C-4858-BAED-95F66A798C6D}">
      <dgm:prSet/>
      <dgm:spPr/>
      <dgm:t>
        <a:bodyPr/>
        <a:lstStyle/>
        <a:p>
          <a:endParaRPr lang="en-US"/>
        </a:p>
      </dgm:t>
    </dgm:pt>
    <dgm:pt modelId="{FAA423B2-BF28-469C-B687-760531E5029E}" type="sibTrans" cxnId="{01EC19DB-A92C-4858-BAED-95F66A798C6D}">
      <dgm:prSet/>
      <dgm:spPr/>
      <dgm:t>
        <a:bodyPr/>
        <a:lstStyle/>
        <a:p>
          <a:endParaRPr lang="en-US"/>
        </a:p>
      </dgm:t>
    </dgm:pt>
    <dgm:pt modelId="{0DD6B121-7306-4DAF-B3D4-3F03AE8B6C4A}">
      <dgm:prSet phldrT="[Text]" custT="1"/>
      <dgm:spPr/>
      <dgm:t>
        <a:bodyPr/>
        <a:lstStyle/>
        <a:p>
          <a:r>
            <a:rPr lang="en-US" sz="2800" dirty="0"/>
            <a:t>Asthma Information</a:t>
          </a:r>
        </a:p>
      </dgm:t>
    </dgm:pt>
    <dgm:pt modelId="{D1BFB63E-E706-467D-B282-7A72794350A3}" type="parTrans" cxnId="{3932C6A3-D6C9-474C-870B-3A6F71E876A9}">
      <dgm:prSet/>
      <dgm:spPr/>
      <dgm:t>
        <a:bodyPr/>
        <a:lstStyle/>
        <a:p>
          <a:endParaRPr lang="en-US"/>
        </a:p>
      </dgm:t>
    </dgm:pt>
    <dgm:pt modelId="{DEC4F3FA-132E-4A67-8463-A475B773D819}" type="sibTrans" cxnId="{3932C6A3-D6C9-474C-870B-3A6F71E876A9}">
      <dgm:prSet/>
      <dgm:spPr/>
      <dgm:t>
        <a:bodyPr/>
        <a:lstStyle/>
        <a:p>
          <a:endParaRPr lang="en-US"/>
        </a:p>
      </dgm:t>
    </dgm:pt>
    <dgm:pt modelId="{FCD6DB71-C1F7-4D50-919C-6EA7AD207410}">
      <dgm:prSet phldrT="[Text]" custT="1"/>
      <dgm:spPr/>
      <dgm:t>
        <a:bodyPr/>
        <a:lstStyle/>
        <a:p>
          <a:pPr>
            <a:buNone/>
          </a:pPr>
          <a:r>
            <a:rPr lang="en-US" sz="2800" dirty="0"/>
            <a:t>Guided Self-management</a:t>
          </a:r>
        </a:p>
        <a:p>
          <a:pPr>
            <a:buFont typeface="Arial" panose="020B0604020202020204" pitchFamily="34" charset="0"/>
            <a:buNone/>
          </a:pPr>
          <a:endParaRPr lang="en-US" sz="1600" dirty="0"/>
        </a:p>
      </dgm:t>
    </dgm:pt>
    <dgm:pt modelId="{F5D92525-9172-4487-BDA1-CE5B6083181C}" type="parTrans" cxnId="{8C3BEF45-4C4D-4FD4-B623-4AC6962F7A61}">
      <dgm:prSet/>
      <dgm:spPr/>
      <dgm:t>
        <a:bodyPr/>
        <a:lstStyle/>
        <a:p>
          <a:endParaRPr lang="en-US"/>
        </a:p>
      </dgm:t>
    </dgm:pt>
    <dgm:pt modelId="{1110BC10-D2CB-4E92-A661-7D99D1D3762C}" type="sibTrans" cxnId="{8C3BEF45-4C4D-4FD4-B623-4AC6962F7A61}">
      <dgm:prSet/>
      <dgm:spPr/>
      <dgm:t>
        <a:bodyPr/>
        <a:lstStyle/>
        <a:p>
          <a:endParaRPr lang="en-US"/>
        </a:p>
      </dgm:t>
    </dgm:pt>
    <dgm:pt modelId="{5F635539-3368-4A2D-9D5B-5B5887F18F2C}">
      <dgm:prSet phldrT="[Text]" custT="1"/>
      <dgm:spPr/>
      <dgm:t>
        <a:bodyPr/>
        <a:lstStyle/>
        <a:p>
          <a:r>
            <a:rPr lang="en-US" sz="2800" dirty="0"/>
            <a:t>Skills Training on Effective Inhaler Use</a:t>
          </a:r>
        </a:p>
      </dgm:t>
    </dgm:pt>
    <dgm:pt modelId="{CA2C5BE3-339D-4E86-84E7-BCC7881CEA37}" type="parTrans" cxnId="{52073C61-BEC3-4E97-A607-ABDFE2DC854A}">
      <dgm:prSet/>
      <dgm:spPr/>
      <dgm:t>
        <a:bodyPr/>
        <a:lstStyle/>
        <a:p>
          <a:endParaRPr lang="en-US"/>
        </a:p>
      </dgm:t>
    </dgm:pt>
    <dgm:pt modelId="{6E625949-45BE-4308-9492-F74DCA88A776}" type="sibTrans" cxnId="{52073C61-BEC3-4E97-A607-ABDFE2DC854A}">
      <dgm:prSet/>
      <dgm:spPr/>
      <dgm:t>
        <a:bodyPr/>
        <a:lstStyle/>
        <a:p>
          <a:endParaRPr lang="en-US"/>
        </a:p>
      </dgm:t>
    </dgm:pt>
    <dgm:pt modelId="{08442F22-D5CD-49BE-A476-65C727ACD916}">
      <dgm:prSet phldrT="[Text]" custT="1"/>
      <dgm:spPr/>
      <dgm:t>
        <a:bodyPr/>
        <a:lstStyle/>
        <a:p>
          <a:pPr algn="ctr"/>
          <a:r>
            <a:rPr lang="en-US" sz="2800" dirty="0"/>
            <a:t>Adherence Improvement</a:t>
          </a:r>
        </a:p>
      </dgm:t>
    </dgm:pt>
    <dgm:pt modelId="{9036BD6E-FBF4-4171-BDDD-3849E52D1D2A}" type="parTrans" cxnId="{33608339-AB51-43E8-98F8-B7DB3DF506A8}">
      <dgm:prSet/>
      <dgm:spPr/>
      <dgm:t>
        <a:bodyPr/>
        <a:lstStyle/>
        <a:p>
          <a:endParaRPr lang="en-US"/>
        </a:p>
      </dgm:t>
    </dgm:pt>
    <dgm:pt modelId="{55155039-4CBE-4833-9B27-3F9FB5D3C40E}" type="sibTrans" cxnId="{33608339-AB51-43E8-98F8-B7DB3DF506A8}">
      <dgm:prSet/>
      <dgm:spPr/>
      <dgm:t>
        <a:bodyPr/>
        <a:lstStyle/>
        <a:p>
          <a:endParaRPr lang="en-US"/>
        </a:p>
      </dgm:t>
    </dgm:pt>
    <dgm:pt modelId="{A4211085-C99A-4494-8466-78BE9A015800}" type="pres">
      <dgm:prSet presAssocID="{1863B037-69B0-442A-AA5C-84AE692A4AE6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D679A9F-4F20-4D7A-B83C-E34F27A90FA9}" type="pres">
      <dgm:prSet presAssocID="{1863B037-69B0-442A-AA5C-84AE692A4AE6}" presName="matrix" presStyleCnt="0"/>
      <dgm:spPr/>
    </dgm:pt>
    <dgm:pt modelId="{C0282356-8C8C-4A76-B8F5-C5291E8E8E86}" type="pres">
      <dgm:prSet presAssocID="{1863B037-69B0-442A-AA5C-84AE692A4AE6}" presName="tile1" presStyleLbl="node1" presStyleIdx="0" presStyleCnt="4" custLinFactNeighborX="-13073" custLinFactNeighborY="-2318"/>
      <dgm:spPr/>
    </dgm:pt>
    <dgm:pt modelId="{813C3D7D-3C8A-4735-8BF3-8E2F5BACB251}" type="pres">
      <dgm:prSet presAssocID="{1863B037-69B0-442A-AA5C-84AE692A4AE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97B5529C-2467-4973-91C0-F1209D3E7007}" type="pres">
      <dgm:prSet presAssocID="{1863B037-69B0-442A-AA5C-84AE692A4AE6}" presName="tile2" presStyleLbl="node1" presStyleIdx="1" presStyleCnt="4"/>
      <dgm:spPr/>
    </dgm:pt>
    <dgm:pt modelId="{C72C6B91-EBD0-4AA3-9861-DA9DA501D750}" type="pres">
      <dgm:prSet presAssocID="{1863B037-69B0-442A-AA5C-84AE692A4AE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51680591-EC9E-4E9D-BDAD-C3481D976B54}" type="pres">
      <dgm:prSet presAssocID="{1863B037-69B0-442A-AA5C-84AE692A4AE6}" presName="tile3" presStyleLbl="node1" presStyleIdx="2" presStyleCnt="4"/>
      <dgm:spPr/>
    </dgm:pt>
    <dgm:pt modelId="{E481003F-6FCF-42D1-A65E-57F1FF5B1700}" type="pres">
      <dgm:prSet presAssocID="{1863B037-69B0-442A-AA5C-84AE692A4AE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18B645A6-7B01-43E2-9070-5DAB8493B9BE}" type="pres">
      <dgm:prSet presAssocID="{1863B037-69B0-442A-AA5C-84AE692A4AE6}" presName="tile4" presStyleLbl="node1" presStyleIdx="3" presStyleCnt="4"/>
      <dgm:spPr/>
    </dgm:pt>
    <dgm:pt modelId="{4629AD69-51FF-4846-AEA3-350751480D16}" type="pres">
      <dgm:prSet presAssocID="{1863B037-69B0-442A-AA5C-84AE692A4AE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4606A37C-AD15-45C1-AD16-5E1A12CC6D1B}" type="pres">
      <dgm:prSet presAssocID="{1863B037-69B0-442A-AA5C-84AE692A4AE6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9D288D29-2322-4DC5-BCE0-134B79C6624A}" type="presOf" srcId="{FCD6DB71-C1F7-4D50-919C-6EA7AD207410}" destId="{C72C6B91-EBD0-4AA3-9861-DA9DA501D750}" srcOrd="1" destOrd="0" presId="urn:microsoft.com/office/officeart/2005/8/layout/matrix1"/>
    <dgm:cxn modelId="{33608339-AB51-43E8-98F8-B7DB3DF506A8}" srcId="{111BC510-7121-4DA7-B56E-7DF72B45757B}" destId="{08442F22-D5CD-49BE-A476-65C727ACD916}" srcOrd="3" destOrd="0" parTransId="{9036BD6E-FBF4-4171-BDDD-3849E52D1D2A}" sibTransId="{55155039-4CBE-4833-9B27-3F9FB5D3C40E}"/>
    <dgm:cxn modelId="{52073C61-BEC3-4E97-A607-ABDFE2DC854A}" srcId="{111BC510-7121-4DA7-B56E-7DF72B45757B}" destId="{5F635539-3368-4A2D-9D5B-5B5887F18F2C}" srcOrd="2" destOrd="0" parTransId="{CA2C5BE3-339D-4E86-84E7-BCC7881CEA37}" sibTransId="{6E625949-45BE-4308-9492-F74DCA88A776}"/>
    <dgm:cxn modelId="{78121164-2DDB-4165-85A2-B0C96148AD82}" type="presOf" srcId="{5F635539-3368-4A2D-9D5B-5B5887F18F2C}" destId="{51680591-EC9E-4E9D-BDAD-C3481D976B54}" srcOrd="0" destOrd="0" presId="urn:microsoft.com/office/officeart/2005/8/layout/matrix1"/>
    <dgm:cxn modelId="{DF4FD765-07C4-4415-A8EA-E95BD7DD1BD0}" type="presOf" srcId="{FCD6DB71-C1F7-4D50-919C-6EA7AD207410}" destId="{97B5529C-2467-4973-91C0-F1209D3E7007}" srcOrd="0" destOrd="0" presId="urn:microsoft.com/office/officeart/2005/8/layout/matrix1"/>
    <dgm:cxn modelId="{8C3BEF45-4C4D-4FD4-B623-4AC6962F7A61}" srcId="{111BC510-7121-4DA7-B56E-7DF72B45757B}" destId="{FCD6DB71-C1F7-4D50-919C-6EA7AD207410}" srcOrd="1" destOrd="0" parTransId="{F5D92525-9172-4487-BDA1-CE5B6083181C}" sibTransId="{1110BC10-D2CB-4E92-A661-7D99D1D3762C}"/>
    <dgm:cxn modelId="{4A16F947-A132-44C5-AE6E-33F68B6EBB2E}" type="presOf" srcId="{0DD6B121-7306-4DAF-B3D4-3F03AE8B6C4A}" destId="{813C3D7D-3C8A-4735-8BF3-8E2F5BACB251}" srcOrd="1" destOrd="0" presId="urn:microsoft.com/office/officeart/2005/8/layout/matrix1"/>
    <dgm:cxn modelId="{69C4504D-BC8B-4F38-8BD0-715C38E9FED4}" type="presOf" srcId="{1863B037-69B0-442A-AA5C-84AE692A4AE6}" destId="{A4211085-C99A-4494-8466-78BE9A015800}" srcOrd="0" destOrd="0" presId="urn:microsoft.com/office/officeart/2005/8/layout/matrix1"/>
    <dgm:cxn modelId="{4AA15C74-7617-49C4-BDE4-8BBF55E01DF0}" type="presOf" srcId="{0DD6B121-7306-4DAF-B3D4-3F03AE8B6C4A}" destId="{C0282356-8C8C-4A76-B8F5-C5291E8E8E86}" srcOrd="0" destOrd="0" presId="urn:microsoft.com/office/officeart/2005/8/layout/matrix1"/>
    <dgm:cxn modelId="{7A9CF056-97B8-4C7A-8767-90902CFD8573}" type="presOf" srcId="{111BC510-7121-4DA7-B56E-7DF72B45757B}" destId="{4606A37C-AD15-45C1-AD16-5E1A12CC6D1B}" srcOrd="0" destOrd="0" presId="urn:microsoft.com/office/officeart/2005/8/layout/matrix1"/>
    <dgm:cxn modelId="{AF9E1577-3EE6-45DB-BF7A-DAE74C2AAC7D}" type="presOf" srcId="{08442F22-D5CD-49BE-A476-65C727ACD916}" destId="{4629AD69-51FF-4846-AEA3-350751480D16}" srcOrd="1" destOrd="0" presId="urn:microsoft.com/office/officeart/2005/8/layout/matrix1"/>
    <dgm:cxn modelId="{3932C6A3-D6C9-474C-870B-3A6F71E876A9}" srcId="{111BC510-7121-4DA7-B56E-7DF72B45757B}" destId="{0DD6B121-7306-4DAF-B3D4-3F03AE8B6C4A}" srcOrd="0" destOrd="0" parTransId="{D1BFB63E-E706-467D-B282-7A72794350A3}" sibTransId="{DEC4F3FA-132E-4A67-8463-A475B773D819}"/>
    <dgm:cxn modelId="{25CE6FB4-BAC7-453D-B0C4-D01AE5DCD2EF}" type="presOf" srcId="{08442F22-D5CD-49BE-A476-65C727ACD916}" destId="{18B645A6-7B01-43E2-9070-5DAB8493B9BE}" srcOrd="0" destOrd="0" presId="urn:microsoft.com/office/officeart/2005/8/layout/matrix1"/>
    <dgm:cxn modelId="{431B5DB7-652A-4D5B-849E-13396D8E89E4}" type="presOf" srcId="{5F635539-3368-4A2D-9D5B-5B5887F18F2C}" destId="{E481003F-6FCF-42D1-A65E-57F1FF5B1700}" srcOrd="1" destOrd="0" presId="urn:microsoft.com/office/officeart/2005/8/layout/matrix1"/>
    <dgm:cxn modelId="{01EC19DB-A92C-4858-BAED-95F66A798C6D}" srcId="{1863B037-69B0-442A-AA5C-84AE692A4AE6}" destId="{111BC510-7121-4DA7-B56E-7DF72B45757B}" srcOrd="0" destOrd="0" parTransId="{7E2454EF-15CB-4EE2-A16E-9E2675B51B9D}" sibTransId="{FAA423B2-BF28-469C-B687-760531E5029E}"/>
    <dgm:cxn modelId="{8DF09AC9-FCF3-45AD-BCFF-27A36B0389F1}" type="presParOf" srcId="{A4211085-C99A-4494-8466-78BE9A015800}" destId="{BD679A9F-4F20-4D7A-B83C-E34F27A90FA9}" srcOrd="0" destOrd="0" presId="urn:microsoft.com/office/officeart/2005/8/layout/matrix1"/>
    <dgm:cxn modelId="{D157F390-16E9-483B-9A0C-0B033B859FA8}" type="presParOf" srcId="{BD679A9F-4F20-4D7A-B83C-E34F27A90FA9}" destId="{C0282356-8C8C-4A76-B8F5-C5291E8E8E86}" srcOrd="0" destOrd="0" presId="urn:microsoft.com/office/officeart/2005/8/layout/matrix1"/>
    <dgm:cxn modelId="{9F026578-3AD8-4026-9DE5-F6605C530E5E}" type="presParOf" srcId="{BD679A9F-4F20-4D7A-B83C-E34F27A90FA9}" destId="{813C3D7D-3C8A-4735-8BF3-8E2F5BACB251}" srcOrd="1" destOrd="0" presId="urn:microsoft.com/office/officeart/2005/8/layout/matrix1"/>
    <dgm:cxn modelId="{3472466A-E281-4340-8431-1B5E135CC05C}" type="presParOf" srcId="{BD679A9F-4F20-4D7A-B83C-E34F27A90FA9}" destId="{97B5529C-2467-4973-91C0-F1209D3E7007}" srcOrd="2" destOrd="0" presId="urn:microsoft.com/office/officeart/2005/8/layout/matrix1"/>
    <dgm:cxn modelId="{E0D8E7A5-27A7-42D1-BCB7-A60D39BB8696}" type="presParOf" srcId="{BD679A9F-4F20-4D7A-B83C-E34F27A90FA9}" destId="{C72C6B91-EBD0-4AA3-9861-DA9DA501D750}" srcOrd="3" destOrd="0" presId="urn:microsoft.com/office/officeart/2005/8/layout/matrix1"/>
    <dgm:cxn modelId="{73BF5E37-772A-4840-A958-912B13CB1C30}" type="presParOf" srcId="{BD679A9F-4F20-4D7A-B83C-E34F27A90FA9}" destId="{51680591-EC9E-4E9D-BDAD-C3481D976B54}" srcOrd="4" destOrd="0" presId="urn:microsoft.com/office/officeart/2005/8/layout/matrix1"/>
    <dgm:cxn modelId="{13CD01ED-3B95-44E6-9EDD-1D31452E5957}" type="presParOf" srcId="{BD679A9F-4F20-4D7A-B83C-E34F27A90FA9}" destId="{E481003F-6FCF-42D1-A65E-57F1FF5B1700}" srcOrd="5" destOrd="0" presId="urn:microsoft.com/office/officeart/2005/8/layout/matrix1"/>
    <dgm:cxn modelId="{0C5C4C3F-85E9-44BE-8DB7-B8E5B752BF97}" type="presParOf" srcId="{BD679A9F-4F20-4D7A-B83C-E34F27A90FA9}" destId="{18B645A6-7B01-43E2-9070-5DAB8493B9BE}" srcOrd="6" destOrd="0" presId="urn:microsoft.com/office/officeart/2005/8/layout/matrix1"/>
    <dgm:cxn modelId="{391C49CC-C391-4BBF-8C8B-AC3FA2A1FCEB}" type="presParOf" srcId="{BD679A9F-4F20-4D7A-B83C-E34F27A90FA9}" destId="{4629AD69-51FF-4846-AEA3-350751480D16}" srcOrd="7" destOrd="0" presId="urn:microsoft.com/office/officeart/2005/8/layout/matrix1"/>
    <dgm:cxn modelId="{57E52FCA-8B4B-4405-A9B2-623A2B3C23BB}" type="presParOf" srcId="{A4211085-C99A-4494-8466-78BE9A015800}" destId="{4606A37C-AD15-45C1-AD16-5E1A12CC6D1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CC3A17-E1B5-4072-B879-CC70B81209C1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B7CA212-12A2-4801-BF03-9092EA9B958B}">
      <dgm:prSet phldrT="[Text]" custT="1"/>
      <dgm:spPr/>
      <dgm:t>
        <a:bodyPr/>
        <a:lstStyle/>
        <a:p>
          <a:r>
            <a:rPr lang="en-US" sz="2700" dirty="0"/>
            <a:t>Training of healthcare professional</a:t>
          </a:r>
        </a:p>
      </dgm:t>
    </dgm:pt>
    <dgm:pt modelId="{94123AE9-59FA-45D6-A8B6-61AFC2766B5C}" type="parTrans" cxnId="{3F109422-9FD4-4230-89FA-1E179C724AE6}">
      <dgm:prSet/>
      <dgm:spPr/>
      <dgm:t>
        <a:bodyPr/>
        <a:lstStyle/>
        <a:p>
          <a:endParaRPr lang="en-US"/>
        </a:p>
      </dgm:t>
    </dgm:pt>
    <dgm:pt modelId="{3270F504-8025-4700-A7F4-A895DA65047F}" type="sibTrans" cxnId="{3F109422-9FD4-4230-89FA-1E179C724AE6}">
      <dgm:prSet/>
      <dgm:spPr/>
      <dgm:t>
        <a:bodyPr/>
        <a:lstStyle/>
        <a:p>
          <a:pPr algn="l"/>
          <a:endParaRPr lang="en-US"/>
        </a:p>
      </dgm:t>
    </dgm:pt>
    <dgm:pt modelId="{B2AC74EF-8AD9-4F4F-873F-9434ACBB581F}">
      <dgm:prSet phldrT="[Text]" custT="1"/>
      <dgm:spPr/>
      <dgm:t>
        <a:bodyPr/>
        <a:lstStyle/>
        <a:p>
          <a:r>
            <a:rPr lang="en-US" sz="2400" dirty="0"/>
            <a:t>Select appropriate inhaler device for patients</a:t>
          </a:r>
        </a:p>
      </dgm:t>
    </dgm:pt>
    <dgm:pt modelId="{B023BBF0-5158-4436-A11A-16CEFAAAAA6E}" type="parTrans" cxnId="{224E5C68-B7AF-4716-AF06-84B9F4CF7A7E}">
      <dgm:prSet/>
      <dgm:spPr/>
      <dgm:t>
        <a:bodyPr/>
        <a:lstStyle/>
        <a:p>
          <a:endParaRPr lang="en-US"/>
        </a:p>
      </dgm:t>
    </dgm:pt>
    <dgm:pt modelId="{E6DC6260-C8B4-4796-9D0C-375A6B89024D}" type="sibTrans" cxnId="{224E5C68-B7AF-4716-AF06-84B9F4CF7A7E}">
      <dgm:prSet/>
      <dgm:spPr/>
      <dgm:t>
        <a:bodyPr/>
        <a:lstStyle/>
        <a:p>
          <a:endParaRPr lang="en-US"/>
        </a:p>
      </dgm:t>
    </dgm:pt>
    <dgm:pt modelId="{7E85744F-8311-42FE-8231-80D22E0E3B1F}">
      <dgm:prSet phldrT="[Text]" custT="1"/>
      <dgm:spPr/>
      <dgm:t>
        <a:bodyPr/>
        <a:lstStyle/>
        <a:p>
          <a:r>
            <a:rPr lang="en-US" sz="2700" dirty="0"/>
            <a:t>Visual demonstration</a:t>
          </a:r>
        </a:p>
      </dgm:t>
    </dgm:pt>
    <dgm:pt modelId="{FBD53574-EF3B-4FF8-AEF0-14788ED76513}" type="parTrans" cxnId="{42C73D43-3A7C-4694-9228-E48DF8FA3CFE}">
      <dgm:prSet/>
      <dgm:spPr/>
      <dgm:t>
        <a:bodyPr/>
        <a:lstStyle/>
        <a:p>
          <a:endParaRPr lang="en-US"/>
        </a:p>
      </dgm:t>
    </dgm:pt>
    <dgm:pt modelId="{AA704AC1-3733-49BB-931E-A5F9C2A250C8}" type="sibTrans" cxnId="{42C73D43-3A7C-4694-9228-E48DF8FA3CFE}">
      <dgm:prSet/>
      <dgm:spPr/>
      <dgm:t>
        <a:bodyPr/>
        <a:lstStyle/>
        <a:p>
          <a:endParaRPr lang="en-US"/>
        </a:p>
      </dgm:t>
    </dgm:pt>
    <dgm:pt modelId="{0979C385-19A7-4BB7-A1D9-D2D80A1DBF1E}">
      <dgm:prSet/>
      <dgm:spPr/>
      <dgm:t>
        <a:bodyPr/>
        <a:lstStyle/>
        <a:p>
          <a:r>
            <a:rPr lang="en-US" dirty="0"/>
            <a:t>Teach-to-Goal approach</a:t>
          </a:r>
        </a:p>
      </dgm:t>
    </dgm:pt>
    <dgm:pt modelId="{8FBE36E0-3F5F-4992-ACE2-D54E892853C8}" type="parTrans" cxnId="{6605DFA3-43AD-4A61-9790-2E3C55280E9C}">
      <dgm:prSet/>
      <dgm:spPr/>
      <dgm:t>
        <a:bodyPr/>
        <a:lstStyle/>
        <a:p>
          <a:endParaRPr lang="en-US"/>
        </a:p>
      </dgm:t>
    </dgm:pt>
    <dgm:pt modelId="{ACC4AF54-EAAA-4DFD-A4C9-708C382C56A4}" type="sibTrans" cxnId="{6605DFA3-43AD-4A61-9790-2E3C55280E9C}">
      <dgm:prSet/>
      <dgm:spPr/>
      <dgm:t>
        <a:bodyPr/>
        <a:lstStyle/>
        <a:p>
          <a:endParaRPr lang="en-US"/>
        </a:p>
      </dgm:t>
    </dgm:pt>
    <dgm:pt modelId="{1B9B3BB3-B3B1-4423-926B-FE3A3EB9558D}">
      <dgm:prSet/>
      <dgm:spPr/>
      <dgm:t>
        <a:bodyPr/>
        <a:lstStyle/>
        <a:p>
          <a:r>
            <a:rPr lang="en-US" dirty="0"/>
            <a:t>Continuous monitoring &amp; periodic reinforcement</a:t>
          </a:r>
        </a:p>
      </dgm:t>
    </dgm:pt>
    <dgm:pt modelId="{77080BDB-9F2F-48B2-9C42-2B26F5D8F153}" type="parTrans" cxnId="{95BB3624-A6DD-4F3C-91CE-6C9A0594DF42}">
      <dgm:prSet/>
      <dgm:spPr/>
      <dgm:t>
        <a:bodyPr/>
        <a:lstStyle/>
        <a:p>
          <a:endParaRPr lang="en-US"/>
        </a:p>
      </dgm:t>
    </dgm:pt>
    <dgm:pt modelId="{A864DE3B-5616-4596-BC1A-BACD5B54B26A}" type="sibTrans" cxnId="{95BB3624-A6DD-4F3C-91CE-6C9A0594DF42}">
      <dgm:prSet/>
      <dgm:spPr/>
      <dgm:t>
        <a:bodyPr/>
        <a:lstStyle/>
        <a:p>
          <a:endParaRPr lang="en-US"/>
        </a:p>
      </dgm:t>
    </dgm:pt>
    <dgm:pt modelId="{A756837B-8628-44CF-B254-C180F2B74EAF}" type="pres">
      <dgm:prSet presAssocID="{18CC3A17-E1B5-4072-B879-CC70B81209C1}" presName="Name0" presStyleCnt="0">
        <dgm:presLayoutVars>
          <dgm:chMax val="7"/>
          <dgm:chPref val="7"/>
          <dgm:dir/>
        </dgm:presLayoutVars>
      </dgm:prSet>
      <dgm:spPr/>
    </dgm:pt>
    <dgm:pt modelId="{3D887085-80D1-45CC-8FAA-4009304D8476}" type="pres">
      <dgm:prSet presAssocID="{18CC3A17-E1B5-4072-B879-CC70B81209C1}" presName="Name1" presStyleCnt="0"/>
      <dgm:spPr/>
    </dgm:pt>
    <dgm:pt modelId="{A39229E5-E951-4DB2-A0DC-BE2A393B7F72}" type="pres">
      <dgm:prSet presAssocID="{18CC3A17-E1B5-4072-B879-CC70B81209C1}" presName="cycle" presStyleCnt="0"/>
      <dgm:spPr/>
    </dgm:pt>
    <dgm:pt modelId="{D9A4992A-DBF6-4A2D-A22E-FA41FFC06A79}" type="pres">
      <dgm:prSet presAssocID="{18CC3A17-E1B5-4072-B879-CC70B81209C1}" presName="srcNode" presStyleLbl="node1" presStyleIdx="0" presStyleCnt="5"/>
      <dgm:spPr/>
    </dgm:pt>
    <dgm:pt modelId="{14E4485A-82FA-41EC-8D58-2FB81E0D26F5}" type="pres">
      <dgm:prSet presAssocID="{18CC3A17-E1B5-4072-B879-CC70B81209C1}" presName="conn" presStyleLbl="parChTrans1D2" presStyleIdx="0" presStyleCnt="1"/>
      <dgm:spPr/>
    </dgm:pt>
    <dgm:pt modelId="{E8F656DE-4CBD-4E3F-B35D-873E98E16326}" type="pres">
      <dgm:prSet presAssocID="{18CC3A17-E1B5-4072-B879-CC70B81209C1}" presName="extraNode" presStyleLbl="node1" presStyleIdx="0" presStyleCnt="5"/>
      <dgm:spPr/>
    </dgm:pt>
    <dgm:pt modelId="{AE650512-5935-4026-ADEB-EC1447290A7D}" type="pres">
      <dgm:prSet presAssocID="{18CC3A17-E1B5-4072-B879-CC70B81209C1}" presName="dstNode" presStyleLbl="node1" presStyleIdx="0" presStyleCnt="5"/>
      <dgm:spPr/>
    </dgm:pt>
    <dgm:pt modelId="{1FC0C1A8-A38C-4590-B02C-B274EA365276}" type="pres">
      <dgm:prSet presAssocID="{0B7CA212-12A2-4801-BF03-9092EA9B958B}" presName="text_1" presStyleLbl="node1" presStyleIdx="0" presStyleCnt="5">
        <dgm:presLayoutVars>
          <dgm:bulletEnabled val="1"/>
        </dgm:presLayoutVars>
      </dgm:prSet>
      <dgm:spPr/>
    </dgm:pt>
    <dgm:pt modelId="{8D978200-0514-4FF2-BED8-5C128C47BAD9}" type="pres">
      <dgm:prSet presAssocID="{0B7CA212-12A2-4801-BF03-9092EA9B958B}" presName="accent_1" presStyleCnt="0"/>
      <dgm:spPr/>
    </dgm:pt>
    <dgm:pt modelId="{A5176051-C711-48D0-8C17-DB83EAB8997E}" type="pres">
      <dgm:prSet presAssocID="{0B7CA212-12A2-4801-BF03-9092EA9B958B}" presName="accentRepeatNode" presStyleLbl="solidFgAcc1" presStyleIdx="0" presStyleCnt="5"/>
      <dgm:spPr/>
    </dgm:pt>
    <dgm:pt modelId="{13901171-2BC3-4A6A-8DD2-6037C4E44C87}" type="pres">
      <dgm:prSet presAssocID="{B2AC74EF-8AD9-4F4F-873F-9434ACBB581F}" presName="text_2" presStyleLbl="node1" presStyleIdx="1" presStyleCnt="5">
        <dgm:presLayoutVars>
          <dgm:bulletEnabled val="1"/>
        </dgm:presLayoutVars>
      </dgm:prSet>
      <dgm:spPr/>
    </dgm:pt>
    <dgm:pt modelId="{651E5AAE-4B9B-4273-8980-BBB8C1A6864D}" type="pres">
      <dgm:prSet presAssocID="{B2AC74EF-8AD9-4F4F-873F-9434ACBB581F}" presName="accent_2" presStyleCnt="0"/>
      <dgm:spPr/>
    </dgm:pt>
    <dgm:pt modelId="{BE79E193-9DD6-4A2C-8DE2-821715585A1E}" type="pres">
      <dgm:prSet presAssocID="{B2AC74EF-8AD9-4F4F-873F-9434ACBB581F}" presName="accentRepeatNode" presStyleLbl="solidFgAcc1" presStyleIdx="1" presStyleCnt="5"/>
      <dgm:spPr/>
    </dgm:pt>
    <dgm:pt modelId="{E3AEC80A-D6A9-4252-8489-A788EA66803C}" type="pres">
      <dgm:prSet presAssocID="{7E85744F-8311-42FE-8231-80D22E0E3B1F}" presName="text_3" presStyleLbl="node1" presStyleIdx="2" presStyleCnt="5">
        <dgm:presLayoutVars>
          <dgm:bulletEnabled val="1"/>
        </dgm:presLayoutVars>
      </dgm:prSet>
      <dgm:spPr/>
    </dgm:pt>
    <dgm:pt modelId="{1E3098C7-3F1E-4C54-9637-50FBDEC11C54}" type="pres">
      <dgm:prSet presAssocID="{7E85744F-8311-42FE-8231-80D22E0E3B1F}" presName="accent_3" presStyleCnt="0"/>
      <dgm:spPr/>
    </dgm:pt>
    <dgm:pt modelId="{0659344D-601D-43A1-B930-D02E964B9653}" type="pres">
      <dgm:prSet presAssocID="{7E85744F-8311-42FE-8231-80D22E0E3B1F}" presName="accentRepeatNode" presStyleLbl="solidFgAcc1" presStyleIdx="2" presStyleCnt="5"/>
      <dgm:spPr/>
    </dgm:pt>
    <dgm:pt modelId="{4DFFE711-40CC-4A05-898B-20E93E5A6C31}" type="pres">
      <dgm:prSet presAssocID="{0979C385-19A7-4BB7-A1D9-D2D80A1DBF1E}" presName="text_4" presStyleLbl="node1" presStyleIdx="3" presStyleCnt="5">
        <dgm:presLayoutVars>
          <dgm:bulletEnabled val="1"/>
        </dgm:presLayoutVars>
      </dgm:prSet>
      <dgm:spPr/>
    </dgm:pt>
    <dgm:pt modelId="{FC20A22C-D02A-4222-8C41-324F30C1F93C}" type="pres">
      <dgm:prSet presAssocID="{0979C385-19A7-4BB7-A1D9-D2D80A1DBF1E}" presName="accent_4" presStyleCnt="0"/>
      <dgm:spPr/>
    </dgm:pt>
    <dgm:pt modelId="{0EA948F1-0BAE-43BE-9123-0324E6A8F4C1}" type="pres">
      <dgm:prSet presAssocID="{0979C385-19A7-4BB7-A1D9-D2D80A1DBF1E}" presName="accentRepeatNode" presStyleLbl="solidFgAcc1" presStyleIdx="3" presStyleCnt="5"/>
      <dgm:spPr/>
    </dgm:pt>
    <dgm:pt modelId="{CBFE41A2-1EBC-41A2-A668-A662428D024B}" type="pres">
      <dgm:prSet presAssocID="{1B9B3BB3-B3B1-4423-926B-FE3A3EB9558D}" presName="text_5" presStyleLbl="node1" presStyleIdx="4" presStyleCnt="5">
        <dgm:presLayoutVars>
          <dgm:bulletEnabled val="1"/>
        </dgm:presLayoutVars>
      </dgm:prSet>
      <dgm:spPr/>
    </dgm:pt>
    <dgm:pt modelId="{DA4D0A16-5A94-4155-95D9-075337C10C9E}" type="pres">
      <dgm:prSet presAssocID="{1B9B3BB3-B3B1-4423-926B-FE3A3EB9558D}" presName="accent_5" presStyleCnt="0"/>
      <dgm:spPr/>
    </dgm:pt>
    <dgm:pt modelId="{36089F4C-C41D-4DDC-8BF0-35C6CE1B06CC}" type="pres">
      <dgm:prSet presAssocID="{1B9B3BB3-B3B1-4423-926B-FE3A3EB9558D}" presName="accentRepeatNode" presStyleLbl="solidFgAcc1" presStyleIdx="4" presStyleCnt="5"/>
      <dgm:spPr/>
    </dgm:pt>
  </dgm:ptLst>
  <dgm:cxnLst>
    <dgm:cxn modelId="{5BE78503-2F04-4FE4-8A27-5A2E8B4702D8}" type="presOf" srcId="{0979C385-19A7-4BB7-A1D9-D2D80A1DBF1E}" destId="{4DFFE711-40CC-4A05-898B-20E93E5A6C31}" srcOrd="0" destOrd="0" presId="urn:microsoft.com/office/officeart/2008/layout/VerticalCurvedList"/>
    <dgm:cxn modelId="{DCF19D07-B41D-427F-8DB3-857E859EE547}" type="presOf" srcId="{0B7CA212-12A2-4801-BF03-9092EA9B958B}" destId="{1FC0C1A8-A38C-4590-B02C-B274EA365276}" srcOrd="0" destOrd="0" presId="urn:microsoft.com/office/officeart/2008/layout/VerticalCurvedList"/>
    <dgm:cxn modelId="{1FFBAF07-A7EC-4A19-AB22-42D4EAEFDC0C}" type="presOf" srcId="{3270F504-8025-4700-A7F4-A895DA65047F}" destId="{14E4485A-82FA-41EC-8D58-2FB81E0D26F5}" srcOrd="0" destOrd="0" presId="urn:microsoft.com/office/officeart/2008/layout/VerticalCurvedList"/>
    <dgm:cxn modelId="{3F109422-9FD4-4230-89FA-1E179C724AE6}" srcId="{18CC3A17-E1B5-4072-B879-CC70B81209C1}" destId="{0B7CA212-12A2-4801-BF03-9092EA9B958B}" srcOrd="0" destOrd="0" parTransId="{94123AE9-59FA-45D6-A8B6-61AFC2766B5C}" sibTransId="{3270F504-8025-4700-A7F4-A895DA65047F}"/>
    <dgm:cxn modelId="{95BB3624-A6DD-4F3C-91CE-6C9A0594DF42}" srcId="{18CC3A17-E1B5-4072-B879-CC70B81209C1}" destId="{1B9B3BB3-B3B1-4423-926B-FE3A3EB9558D}" srcOrd="4" destOrd="0" parTransId="{77080BDB-9F2F-48B2-9C42-2B26F5D8F153}" sibTransId="{A864DE3B-5616-4596-BC1A-BACD5B54B26A}"/>
    <dgm:cxn modelId="{7813E72D-8DF9-4A5E-8090-73B9E982D7E1}" type="presOf" srcId="{18CC3A17-E1B5-4072-B879-CC70B81209C1}" destId="{A756837B-8628-44CF-B254-C180F2B74EAF}" srcOrd="0" destOrd="0" presId="urn:microsoft.com/office/officeart/2008/layout/VerticalCurvedList"/>
    <dgm:cxn modelId="{02B5E72F-C9C0-4646-9442-ED38CDEE0585}" type="presOf" srcId="{B2AC74EF-8AD9-4F4F-873F-9434ACBB581F}" destId="{13901171-2BC3-4A6A-8DD2-6037C4E44C87}" srcOrd="0" destOrd="0" presId="urn:microsoft.com/office/officeart/2008/layout/VerticalCurvedList"/>
    <dgm:cxn modelId="{5881A35C-60C3-4155-81F1-4004F83A649E}" type="presOf" srcId="{7E85744F-8311-42FE-8231-80D22E0E3B1F}" destId="{E3AEC80A-D6A9-4252-8489-A788EA66803C}" srcOrd="0" destOrd="0" presId="urn:microsoft.com/office/officeart/2008/layout/VerticalCurvedList"/>
    <dgm:cxn modelId="{42C73D43-3A7C-4694-9228-E48DF8FA3CFE}" srcId="{18CC3A17-E1B5-4072-B879-CC70B81209C1}" destId="{7E85744F-8311-42FE-8231-80D22E0E3B1F}" srcOrd="2" destOrd="0" parTransId="{FBD53574-EF3B-4FF8-AEF0-14788ED76513}" sibTransId="{AA704AC1-3733-49BB-931E-A5F9C2A250C8}"/>
    <dgm:cxn modelId="{224E5C68-B7AF-4716-AF06-84B9F4CF7A7E}" srcId="{18CC3A17-E1B5-4072-B879-CC70B81209C1}" destId="{B2AC74EF-8AD9-4F4F-873F-9434ACBB581F}" srcOrd="1" destOrd="0" parTransId="{B023BBF0-5158-4436-A11A-16CEFAAAAA6E}" sibTransId="{E6DC6260-C8B4-4796-9D0C-375A6B89024D}"/>
    <dgm:cxn modelId="{6605DFA3-43AD-4A61-9790-2E3C55280E9C}" srcId="{18CC3A17-E1B5-4072-B879-CC70B81209C1}" destId="{0979C385-19A7-4BB7-A1D9-D2D80A1DBF1E}" srcOrd="3" destOrd="0" parTransId="{8FBE36E0-3F5F-4992-ACE2-D54E892853C8}" sibTransId="{ACC4AF54-EAAA-4DFD-A4C9-708C382C56A4}"/>
    <dgm:cxn modelId="{B72423F9-AB3F-4992-9EEB-A26968335039}" type="presOf" srcId="{1B9B3BB3-B3B1-4423-926B-FE3A3EB9558D}" destId="{CBFE41A2-1EBC-41A2-A668-A662428D024B}" srcOrd="0" destOrd="0" presId="urn:microsoft.com/office/officeart/2008/layout/VerticalCurvedList"/>
    <dgm:cxn modelId="{8C305F86-1798-4287-9BB0-568D5D4558C7}" type="presParOf" srcId="{A756837B-8628-44CF-B254-C180F2B74EAF}" destId="{3D887085-80D1-45CC-8FAA-4009304D8476}" srcOrd="0" destOrd="0" presId="urn:microsoft.com/office/officeart/2008/layout/VerticalCurvedList"/>
    <dgm:cxn modelId="{30974F8E-7CA0-4E83-A4A7-1E2BCBEEF48C}" type="presParOf" srcId="{3D887085-80D1-45CC-8FAA-4009304D8476}" destId="{A39229E5-E951-4DB2-A0DC-BE2A393B7F72}" srcOrd="0" destOrd="0" presId="urn:microsoft.com/office/officeart/2008/layout/VerticalCurvedList"/>
    <dgm:cxn modelId="{F92E1C94-9CCE-4C5D-95EB-7E0FF090E51E}" type="presParOf" srcId="{A39229E5-E951-4DB2-A0DC-BE2A393B7F72}" destId="{D9A4992A-DBF6-4A2D-A22E-FA41FFC06A79}" srcOrd="0" destOrd="0" presId="urn:microsoft.com/office/officeart/2008/layout/VerticalCurvedList"/>
    <dgm:cxn modelId="{7D879665-2774-4711-9A36-CCBA659DBC49}" type="presParOf" srcId="{A39229E5-E951-4DB2-A0DC-BE2A393B7F72}" destId="{14E4485A-82FA-41EC-8D58-2FB81E0D26F5}" srcOrd="1" destOrd="0" presId="urn:microsoft.com/office/officeart/2008/layout/VerticalCurvedList"/>
    <dgm:cxn modelId="{EF5CA2F7-255D-4EDB-BFF3-2401A74B2D10}" type="presParOf" srcId="{A39229E5-E951-4DB2-A0DC-BE2A393B7F72}" destId="{E8F656DE-4CBD-4E3F-B35D-873E98E16326}" srcOrd="2" destOrd="0" presId="urn:microsoft.com/office/officeart/2008/layout/VerticalCurvedList"/>
    <dgm:cxn modelId="{08DCA673-CFC9-45D7-B81B-32A620FA7B60}" type="presParOf" srcId="{A39229E5-E951-4DB2-A0DC-BE2A393B7F72}" destId="{AE650512-5935-4026-ADEB-EC1447290A7D}" srcOrd="3" destOrd="0" presId="urn:microsoft.com/office/officeart/2008/layout/VerticalCurvedList"/>
    <dgm:cxn modelId="{D405C7C1-57C2-436D-A3D8-967B8736A6EB}" type="presParOf" srcId="{3D887085-80D1-45CC-8FAA-4009304D8476}" destId="{1FC0C1A8-A38C-4590-B02C-B274EA365276}" srcOrd="1" destOrd="0" presId="urn:microsoft.com/office/officeart/2008/layout/VerticalCurvedList"/>
    <dgm:cxn modelId="{FF7423E1-22D9-43F7-9827-4E115E38AC61}" type="presParOf" srcId="{3D887085-80D1-45CC-8FAA-4009304D8476}" destId="{8D978200-0514-4FF2-BED8-5C128C47BAD9}" srcOrd="2" destOrd="0" presId="urn:microsoft.com/office/officeart/2008/layout/VerticalCurvedList"/>
    <dgm:cxn modelId="{F99D2F90-CF1D-442E-9C66-8276DFDDE13D}" type="presParOf" srcId="{8D978200-0514-4FF2-BED8-5C128C47BAD9}" destId="{A5176051-C711-48D0-8C17-DB83EAB8997E}" srcOrd="0" destOrd="0" presId="urn:microsoft.com/office/officeart/2008/layout/VerticalCurvedList"/>
    <dgm:cxn modelId="{9B47E593-2F5B-41D7-B373-E6EB410B40D7}" type="presParOf" srcId="{3D887085-80D1-45CC-8FAA-4009304D8476}" destId="{13901171-2BC3-4A6A-8DD2-6037C4E44C87}" srcOrd="3" destOrd="0" presId="urn:microsoft.com/office/officeart/2008/layout/VerticalCurvedList"/>
    <dgm:cxn modelId="{5CC1652C-B492-44D3-9452-A203F75DEB6B}" type="presParOf" srcId="{3D887085-80D1-45CC-8FAA-4009304D8476}" destId="{651E5AAE-4B9B-4273-8980-BBB8C1A6864D}" srcOrd="4" destOrd="0" presId="urn:microsoft.com/office/officeart/2008/layout/VerticalCurvedList"/>
    <dgm:cxn modelId="{24F5E070-5D95-4410-ACA8-6DDA559F49C9}" type="presParOf" srcId="{651E5AAE-4B9B-4273-8980-BBB8C1A6864D}" destId="{BE79E193-9DD6-4A2C-8DE2-821715585A1E}" srcOrd="0" destOrd="0" presId="urn:microsoft.com/office/officeart/2008/layout/VerticalCurvedList"/>
    <dgm:cxn modelId="{FC199E02-672B-46BC-B4B8-3B493F279F10}" type="presParOf" srcId="{3D887085-80D1-45CC-8FAA-4009304D8476}" destId="{E3AEC80A-D6A9-4252-8489-A788EA66803C}" srcOrd="5" destOrd="0" presId="urn:microsoft.com/office/officeart/2008/layout/VerticalCurvedList"/>
    <dgm:cxn modelId="{719FB00B-F0FB-4544-8B5A-99EFFDD8A623}" type="presParOf" srcId="{3D887085-80D1-45CC-8FAA-4009304D8476}" destId="{1E3098C7-3F1E-4C54-9637-50FBDEC11C54}" srcOrd="6" destOrd="0" presId="urn:microsoft.com/office/officeart/2008/layout/VerticalCurvedList"/>
    <dgm:cxn modelId="{FA3121EB-ACEB-4204-90A6-C6E1244DE5D7}" type="presParOf" srcId="{1E3098C7-3F1E-4C54-9637-50FBDEC11C54}" destId="{0659344D-601D-43A1-B930-D02E964B9653}" srcOrd="0" destOrd="0" presId="urn:microsoft.com/office/officeart/2008/layout/VerticalCurvedList"/>
    <dgm:cxn modelId="{F3F2721F-5E9D-42C3-B004-D2FBAB635C4D}" type="presParOf" srcId="{3D887085-80D1-45CC-8FAA-4009304D8476}" destId="{4DFFE711-40CC-4A05-898B-20E93E5A6C31}" srcOrd="7" destOrd="0" presId="urn:microsoft.com/office/officeart/2008/layout/VerticalCurvedList"/>
    <dgm:cxn modelId="{8D61F487-F512-4484-8B47-08FCD08C53AB}" type="presParOf" srcId="{3D887085-80D1-45CC-8FAA-4009304D8476}" destId="{FC20A22C-D02A-4222-8C41-324F30C1F93C}" srcOrd="8" destOrd="0" presId="urn:microsoft.com/office/officeart/2008/layout/VerticalCurvedList"/>
    <dgm:cxn modelId="{EB1C068C-C236-408B-83B4-CE677F8E55CD}" type="presParOf" srcId="{FC20A22C-D02A-4222-8C41-324F30C1F93C}" destId="{0EA948F1-0BAE-43BE-9123-0324E6A8F4C1}" srcOrd="0" destOrd="0" presId="urn:microsoft.com/office/officeart/2008/layout/VerticalCurvedList"/>
    <dgm:cxn modelId="{EBF93B78-9B18-44B3-BFBF-3713F45104BE}" type="presParOf" srcId="{3D887085-80D1-45CC-8FAA-4009304D8476}" destId="{CBFE41A2-1EBC-41A2-A668-A662428D024B}" srcOrd="9" destOrd="0" presId="urn:microsoft.com/office/officeart/2008/layout/VerticalCurvedList"/>
    <dgm:cxn modelId="{3288519B-EEDE-4DC7-B4FE-D1B4FB7527AF}" type="presParOf" srcId="{3D887085-80D1-45CC-8FAA-4009304D8476}" destId="{DA4D0A16-5A94-4155-95D9-075337C10C9E}" srcOrd="10" destOrd="0" presId="urn:microsoft.com/office/officeart/2008/layout/VerticalCurvedList"/>
    <dgm:cxn modelId="{2E8E507B-FCE3-4F1C-BA69-1875E5AD984C}" type="presParOf" srcId="{DA4D0A16-5A94-4155-95D9-075337C10C9E}" destId="{36089F4C-C41D-4DDC-8BF0-35C6CE1B06C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793E6B-405F-4C18-93A1-4B8A1E6E90CE}" type="doc">
      <dgm:prSet loTypeId="urn:microsoft.com/office/officeart/2008/layout/AlternatingHexagons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D9DAE20-F83D-45C6-90C1-99FBC2C4950F}">
      <dgm:prSet phldrT="[Text]"/>
      <dgm:spPr/>
      <dgm:t>
        <a:bodyPr/>
        <a:lstStyle/>
        <a:p>
          <a:r>
            <a:rPr lang="en-US" b="1"/>
            <a:t>Ability to handle inhaler correctly</a:t>
          </a:r>
          <a:endParaRPr lang="en-US" dirty="0"/>
        </a:p>
      </dgm:t>
    </dgm:pt>
    <dgm:pt modelId="{3CA20E47-AB45-4729-8A8E-3B6D380D3C4F}" type="parTrans" cxnId="{BD90E73F-011F-46FC-B2B2-4E8DF6C86E4A}">
      <dgm:prSet/>
      <dgm:spPr/>
      <dgm:t>
        <a:bodyPr/>
        <a:lstStyle/>
        <a:p>
          <a:endParaRPr lang="en-US"/>
        </a:p>
      </dgm:t>
    </dgm:pt>
    <dgm:pt modelId="{CA3D56DE-1594-4436-A007-940B79F374A9}" type="sibTrans" cxnId="{BD90E73F-011F-46FC-B2B2-4E8DF6C86E4A}">
      <dgm:prSet/>
      <dgm:spPr/>
      <dgm:t>
        <a:bodyPr/>
        <a:lstStyle/>
        <a:p>
          <a:endParaRPr lang="en-US"/>
        </a:p>
      </dgm:t>
    </dgm:pt>
    <dgm:pt modelId="{D5C96821-2427-41E0-A7A2-FE8E9D9D9DC1}">
      <dgm:prSet phldrT="[Text]"/>
      <dgm:spPr/>
      <dgm:t>
        <a:bodyPr/>
        <a:lstStyle/>
        <a:p>
          <a:r>
            <a:rPr lang="en-US" b="1"/>
            <a:t>Sufficient inspiratory flow for DPI</a:t>
          </a:r>
          <a:endParaRPr lang="en-US" dirty="0"/>
        </a:p>
      </dgm:t>
    </dgm:pt>
    <dgm:pt modelId="{97E7D52C-D6C1-431A-861B-DE0BEF4EE445}" type="parTrans" cxnId="{5268D71D-7EB5-4D84-8A74-19EB8FBAC705}">
      <dgm:prSet/>
      <dgm:spPr/>
      <dgm:t>
        <a:bodyPr/>
        <a:lstStyle/>
        <a:p>
          <a:endParaRPr lang="en-US"/>
        </a:p>
      </dgm:t>
    </dgm:pt>
    <dgm:pt modelId="{4997EAE7-82E7-4354-8EDE-7CB628824982}" type="sibTrans" cxnId="{5268D71D-7EB5-4D84-8A74-19EB8FBAC705}">
      <dgm:prSet/>
      <dgm:spPr/>
      <dgm:t>
        <a:bodyPr/>
        <a:lstStyle/>
        <a:p>
          <a:endParaRPr lang="en-US"/>
        </a:p>
      </dgm:t>
    </dgm:pt>
    <dgm:pt modelId="{899F1504-6342-452C-B8F7-511C90342389}">
      <dgm:prSet phldrT="[Text]" custT="1"/>
      <dgm:spPr/>
      <dgm:t>
        <a:bodyPr/>
        <a:lstStyle/>
        <a:p>
          <a:endParaRPr lang="en-US" sz="1800" dirty="0">
            <a:solidFill>
              <a:schemeClr val="tx1"/>
            </a:solidFill>
          </a:endParaRPr>
        </a:p>
      </dgm:t>
    </dgm:pt>
    <dgm:pt modelId="{84768C4D-87C1-4475-AAE9-8CDE96A2E2C1}" type="parTrans" cxnId="{DB0CCAFA-F1C0-4D2D-AC1F-DD27138B0ACF}">
      <dgm:prSet/>
      <dgm:spPr/>
      <dgm:t>
        <a:bodyPr/>
        <a:lstStyle/>
        <a:p>
          <a:endParaRPr lang="en-US"/>
        </a:p>
      </dgm:t>
    </dgm:pt>
    <dgm:pt modelId="{2500B7CB-BC5E-4E6F-AE34-23B68C0A6771}" type="sibTrans" cxnId="{DB0CCAFA-F1C0-4D2D-AC1F-DD27138B0ACF}">
      <dgm:prSet/>
      <dgm:spPr/>
      <dgm:t>
        <a:bodyPr/>
        <a:lstStyle/>
        <a:p>
          <a:endParaRPr lang="en-US"/>
        </a:p>
      </dgm:t>
    </dgm:pt>
    <dgm:pt modelId="{B8827A9E-30D2-4234-B43B-CE928A4F741C}" type="pres">
      <dgm:prSet presAssocID="{0E793E6B-405F-4C18-93A1-4B8A1E6E90CE}" presName="Name0" presStyleCnt="0">
        <dgm:presLayoutVars>
          <dgm:chMax/>
          <dgm:chPref/>
          <dgm:dir/>
          <dgm:animLvl val="lvl"/>
        </dgm:presLayoutVars>
      </dgm:prSet>
      <dgm:spPr/>
    </dgm:pt>
    <dgm:pt modelId="{1704D622-A373-470B-B0E1-7E5521A852E1}" type="pres">
      <dgm:prSet presAssocID="{0D9DAE20-F83D-45C6-90C1-99FBC2C4950F}" presName="composite" presStyleCnt="0"/>
      <dgm:spPr/>
    </dgm:pt>
    <dgm:pt modelId="{C373B4E5-5C37-4554-B4B9-E39474A0B30B}" type="pres">
      <dgm:prSet presAssocID="{0D9DAE20-F83D-45C6-90C1-99FBC2C4950F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</dgm:pt>
    <dgm:pt modelId="{2C34C2BD-900F-462B-90AF-8F69A4FA814A}" type="pres">
      <dgm:prSet presAssocID="{0D9DAE20-F83D-45C6-90C1-99FBC2C4950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532C8D8E-705F-40A0-93AD-58F2A8FFDFFB}" type="pres">
      <dgm:prSet presAssocID="{0D9DAE20-F83D-45C6-90C1-99FBC2C4950F}" presName="BalanceSpacing" presStyleCnt="0"/>
      <dgm:spPr/>
    </dgm:pt>
    <dgm:pt modelId="{1634AFD7-C339-4BB0-9832-EC94FC222873}" type="pres">
      <dgm:prSet presAssocID="{0D9DAE20-F83D-45C6-90C1-99FBC2C4950F}" presName="BalanceSpacing1" presStyleCnt="0"/>
      <dgm:spPr/>
    </dgm:pt>
    <dgm:pt modelId="{9992E77C-CF9A-4227-8949-A5915EF50553}" type="pres">
      <dgm:prSet presAssocID="{CA3D56DE-1594-4436-A007-940B79F374A9}" presName="Accent1Text" presStyleLbl="node1" presStyleIdx="1" presStyleCnt="6"/>
      <dgm:spPr/>
    </dgm:pt>
    <dgm:pt modelId="{FF81A310-7CEC-44F3-B261-9329F82FA753}" type="pres">
      <dgm:prSet presAssocID="{CA3D56DE-1594-4436-A007-940B79F374A9}" presName="spaceBetweenRectangles" presStyleCnt="0"/>
      <dgm:spPr/>
    </dgm:pt>
    <dgm:pt modelId="{DF023235-8F9A-4692-ADF5-C3F4373B53D4}" type="pres">
      <dgm:prSet presAssocID="{D5C96821-2427-41E0-A7A2-FE8E9D9D9DC1}" presName="composite" presStyleCnt="0"/>
      <dgm:spPr/>
    </dgm:pt>
    <dgm:pt modelId="{D140D6E9-94A1-4708-A4D4-C593F4C4851D}" type="pres">
      <dgm:prSet presAssocID="{D5C96821-2427-41E0-A7A2-FE8E9D9D9DC1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37EA8869-DE2E-4ABC-B3D8-4343B6FE601D}" type="pres">
      <dgm:prSet presAssocID="{D5C96821-2427-41E0-A7A2-FE8E9D9D9DC1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75A4BFE9-9F1E-49BC-82EE-7A2D203A24A3}" type="pres">
      <dgm:prSet presAssocID="{D5C96821-2427-41E0-A7A2-FE8E9D9D9DC1}" presName="BalanceSpacing" presStyleCnt="0"/>
      <dgm:spPr/>
    </dgm:pt>
    <dgm:pt modelId="{5EBDE781-F0D7-4C2B-9A27-570E2D914FBA}" type="pres">
      <dgm:prSet presAssocID="{D5C96821-2427-41E0-A7A2-FE8E9D9D9DC1}" presName="BalanceSpacing1" presStyleCnt="0"/>
      <dgm:spPr/>
    </dgm:pt>
    <dgm:pt modelId="{E09BBC16-674E-4BC6-AE73-57CD9A1AD7BC}" type="pres">
      <dgm:prSet presAssocID="{4997EAE7-82E7-4354-8EDE-7CB628824982}" presName="Accent1Text" presStyleLbl="node1" presStyleIdx="3" presStyleCnt="6"/>
      <dgm:spPr/>
    </dgm:pt>
    <dgm:pt modelId="{8AA02BAA-4C86-4FF5-BE08-4296201F72E9}" type="pres">
      <dgm:prSet presAssocID="{4997EAE7-82E7-4354-8EDE-7CB628824982}" presName="spaceBetweenRectangles" presStyleCnt="0"/>
      <dgm:spPr/>
    </dgm:pt>
    <dgm:pt modelId="{FCB4AA55-91D5-4587-8C46-CA8C405329B8}" type="pres">
      <dgm:prSet presAssocID="{899F1504-6342-452C-B8F7-511C90342389}" presName="composite" presStyleCnt="0"/>
      <dgm:spPr/>
    </dgm:pt>
    <dgm:pt modelId="{D7633701-C37E-44E6-BA2B-A671E7CA76EF}" type="pres">
      <dgm:prSet presAssocID="{899F1504-6342-452C-B8F7-511C90342389}" presName="Parent1" presStyleLbl="node1" presStyleIdx="4" presStyleCnt="6" custLinFactNeighborX="-3104" custLinFactNeighborY="5">
        <dgm:presLayoutVars>
          <dgm:chMax val="1"/>
          <dgm:chPref val="1"/>
          <dgm:bulletEnabled val="1"/>
        </dgm:presLayoutVars>
      </dgm:prSet>
      <dgm:spPr/>
    </dgm:pt>
    <dgm:pt modelId="{33A8031F-9FC9-4CBA-AD6B-7F012E335F08}" type="pres">
      <dgm:prSet presAssocID="{899F1504-6342-452C-B8F7-511C90342389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FE95A8C6-0218-4FF2-828F-1B9969794519}" type="pres">
      <dgm:prSet presAssocID="{899F1504-6342-452C-B8F7-511C90342389}" presName="BalanceSpacing" presStyleCnt="0"/>
      <dgm:spPr/>
    </dgm:pt>
    <dgm:pt modelId="{3EED39FD-4A97-4DA0-8E9A-726E3C0C7F51}" type="pres">
      <dgm:prSet presAssocID="{899F1504-6342-452C-B8F7-511C90342389}" presName="BalanceSpacing1" presStyleCnt="0"/>
      <dgm:spPr/>
    </dgm:pt>
    <dgm:pt modelId="{91C30F6E-7E29-44F0-86FE-66FE06A08372}" type="pres">
      <dgm:prSet presAssocID="{2500B7CB-BC5E-4E6F-AE34-23B68C0A6771}" presName="Accent1Text" presStyleLbl="node1" presStyleIdx="5" presStyleCnt="6"/>
      <dgm:spPr/>
    </dgm:pt>
  </dgm:ptLst>
  <dgm:cxnLst>
    <dgm:cxn modelId="{5268D71D-7EB5-4D84-8A74-19EB8FBAC705}" srcId="{0E793E6B-405F-4C18-93A1-4B8A1E6E90CE}" destId="{D5C96821-2427-41E0-A7A2-FE8E9D9D9DC1}" srcOrd="1" destOrd="0" parTransId="{97E7D52C-D6C1-431A-861B-DE0BEF4EE445}" sibTransId="{4997EAE7-82E7-4354-8EDE-7CB628824982}"/>
    <dgm:cxn modelId="{BD90E73F-011F-46FC-B2B2-4E8DF6C86E4A}" srcId="{0E793E6B-405F-4C18-93A1-4B8A1E6E90CE}" destId="{0D9DAE20-F83D-45C6-90C1-99FBC2C4950F}" srcOrd="0" destOrd="0" parTransId="{3CA20E47-AB45-4729-8A8E-3B6D380D3C4F}" sibTransId="{CA3D56DE-1594-4436-A007-940B79F374A9}"/>
    <dgm:cxn modelId="{0812A262-6D84-4465-B350-23D954ADE54D}" type="presOf" srcId="{2500B7CB-BC5E-4E6F-AE34-23B68C0A6771}" destId="{91C30F6E-7E29-44F0-86FE-66FE06A08372}" srcOrd="0" destOrd="0" presId="urn:microsoft.com/office/officeart/2008/layout/AlternatingHexagons"/>
    <dgm:cxn modelId="{88C1E842-2A3B-44E0-9F58-EB484216CF63}" type="presOf" srcId="{0D9DAE20-F83D-45C6-90C1-99FBC2C4950F}" destId="{C373B4E5-5C37-4554-B4B9-E39474A0B30B}" srcOrd="0" destOrd="0" presId="urn:microsoft.com/office/officeart/2008/layout/AlternatingHexagons"/>
    <dgm:cxn modelId="{1127FD83-9313-440E-8E25-8C4DEEB32CB9}" type="presOf" srcId="{899F1504-6342-452C-B8F7-511C90342389}" destId="{D7633701-C37E-44E6-BA2B-A671E7CA76EF}" srcOrd="0" destOrd="0" presId="urn:microsoft.com/office/officeart/2008/layout/AlternatingHexagons"/>
    <dgm:cxn modelId="{152878A5-402D-4F98-9296-1387B24D57D4}" type="presOf" srcId="{4997EAE7-82E7-4354-8EDE-7CB628824982}" destId="{E09BBC16-674E-4BC6-AE73-57CD9A1AD7BC}" srcOrd="0" destOrd="0" presId="urn:microsoft.com/office/officeart/2008/layout/AlternatingHexagons"/>
    <dgm:cxn modelId="{4A9BCCD1-656B-4C16-AD0F-8E24411826B0}" type="presOf" srcId="{CA3D56DE-1594-4436-A007-940B79F374A9}" destId="{9992E77C-CF9A-4227-8949-A5915EF50553}" srcOrd="0" destOrd="0" presId="urn:microsoft.com/office/officeart/2008/layout/AlternatingHexagons"/>
    <dgm:cxn modelId="{2668E9F5-79B3-45E6-BE4A-EF9E5AC0522B}" type="presOf" srcId="{0E793E6B-405F-4C18-93A1-4B8A1E6E90CE}" destId="{B8827A9E-30D2-4234-B43B-CE928A4F741C}" srcOrd="0" destOrd="0" presId="urn:microsoft.com/office/officeart/2008/layout/AlternatingHexagons"/>
    <dgm:cxn modelId="{DB0CCAFA-F1C0-4D2D-AC1F-DD27138B0ACF}" srcId="{0E793E6B-405F-4C18-93A1-4B8A1E6E90CE}" destId="{899F1504-6342-452C-B8F7-511C90342389}" srcOrd="2" destOrd="0" parTransId="{84768C4D-87C1-4475-AAE9-8CDE96A2E2C1}" sibTransId="{2500B7CB-BC5E-4E6F-AE34-23B68C0A6771}"/>
    <dgm:cxn modelId="{727D05FF-9810-4F7C-8643-0BF2DA1DC706}" type="presOf" srcId="{D5C96821-2427-41E0-A7A2-FE8E9D9D9DC1}" destId="{D140D6E9-94A1-4708-A4D4-C593F4C4851D}" srcOrd="0" destOrd="0" presId="urn:microsoft.com/office/officeart/2008/layout/AlternatingHexagons"/>
    <dgm:cxn modelId="{CCEC3E3D-63A5-4AF6-989B-C17A02068EAD}" type="presParOf" srcId="{B8827A9E-30D2-4234-B43B-CE928A4F741C}" destId="{1704D622-A373-470B-B0E1-7E5521A852E1}" srcOrd="0" destOrd="0" presId="urn:microsoft.com/office/officeart/2008/layout/AlternatingHexagons"/>
    <dgm:cxn modelId="{1C97AEFF-ACD9-41B2-B947-9C9D246FDBB4}" type="presParOf" srcId="{1704D622-A373-470B-B0E1-7E5521A852E1}" destId="{C373B4E5-5C37-4554-B4B9-E39474A0B30B}" srcOrd="0" destOrd="0" presId="urn:microsoft.com/office/officeart/2008/layout/AlternatingHexagons"/>
    <dgm:cxn modelId="{F4C4F500-494E-46A1-9C5A-A41836CF52A8}" type="presParOf" srcId="{1704D622-A373-470B-B0E1-7E5521A852E1}" destId="{2C34C2BD-900F-462B-90AF-8F69A4FA814A}" srcOrd="1" destOrd="0" presId="urn:microsoft.com/office/officeart/2008/layout/AlternatingHexagons"/>
    <dgm:cxn modelId="{458BA864-197C-48D6-8CE9-98060814AA59}" type="presParOf" srcId="{1704D622-A373-470B-B0E1-7E5521A852E1}" destId="{532C8D8E-705F-40A0-93AD-58F2A8FFDFFB}" srcOrd="2" destOrd="0" presId="urn:microsoft.com/office/officeart/2008/layout/AlternatingHexagons"/>
    <dgm:cxn modelId="{060F8080-BDA9-4490-8162-C755765B4192}" type="presParOf" srcId="{1704D622-A373-470B-B0E1-7E5521A852E1}" destId="{1634AFD7-C339-4BB0-9832-EC94FC222873}" srcOrd="3" destOrd="0" presId="urn:microsoft.com/office/officeart/2008/layout/AlternatingHexagons"/>
    <dgm:cxn modelId="{BEEE9974-830E-4D7C-8594-4A30FFAC3628}" type="presParOf" srcId="{1704D622-A373-470B-B0E1-7E5521A852E1}" destId="{9992E77C-CF9A-4227-8949-A5915EF50553}" srcOrd="4" destOrd="0" presId="urn:microsoft.com/office/officeart/2008/layout/AlternatingHexagons"/>
    <dgm:cxn modelId="{B4188C7C-82C3-4657-924F-636DC94E6512}" type="presParOf" srcId="{B8827A9E-30D2-4234-B43B-CE928A4F741C}" destId="{FF81A310-7CEC-44F3-B261-9329F82FA753}" srcOrd="1" destOrd="0" presId="urn:microsoft.com/office/officeart/2008/layout/AlternatingHexagons"/>
    <dgm:cxn modelId="{6522AEA3-19E3-4740-893D-658EFA663FDC}" type="presParOf" srcId="{B8827A9E-30D2-4234-B43B-CE928A4F741C}" destId="{DF023235-8F9A-4692-ADF5-C3F4373B53D4}" srcOrd="2" destOrd="0" presId="urn:microsoft.com/office/officeart/2008/layout/AlternatingHexagons"/>
    <dgm:cxn modelId="{1D316002-D812-42AC-827A-8AD9AB324907}" type="presParOf" srcId="{DF023235-8F9A-4692-ADF5-C3F4373B53D4}" destId="{D140D6E9-94A1-4708-A4D4-C593F4C4851D}" srcOrd="0" destOrd="0" presId="urn:microsoft.com/office/officeart/2008/layout/AlternatingHexagons"/>
    <dgm:cxn modelId="{0F6EB974-9646-4782-9702-C102B1E4E6FB}" type="presParOf" srcId="{DF023235-8F9A-4692-ADF5-C3F4373B53D4}" destId="{37EA8869-DE2E-4ABC-B3D8-4343B6FE601D}" srcOrd="1" destOrd="0" presId="urn:microsoft.com/office/officeart/2008/layout/AlternatingHexagons"/>
    <dgm:cxn modelId="{D1BA5116-B46D-420F-9FC2-D1572E82D49E}" type="presParOf" srcId="{DF023235-8F9A-4692-ADF5-C3F4373B53D4}" destId="{75A4BFE9-9F1E-49BC-82EE-7A2D203A24A3}" srcOrd="2" destOrd="0" presId="urn:microsoft.com/office/officeart/2008/layout/AlternatingHexagons"/>
    <dgm:cxn modelId="{03565E7F-BCE4-4BAF-BADB-FD8928B61848}" type="presParOf" srcId="{DF023235-8F9A-4692-ADF5-C3F4373B53D4}" destId="{5EBDE781-F0D7-4C2B-9A27-570E2D914FBA}" srcOrd="3" destOrd="0" presId="urn:microsoft.com/office/officeart/2008/layout/AlternatingHexagons"/>
    <dgm:cxn modelId="{7FF1B711-CE94-41CB-B164-37DBCA7E2E5A}" type="presParOf" srcId="{DF023235-8F9A-4692-ADF5-C3F4373B53D4}" destId="{E09BBC16-674E-4BC6-AE73-57CD9A1AD7BC}" srcOrd="4" destOrd="0" presId="urn:microsoft.com/office/officeart/2008/layout/AlternatingHexagons"/>
    <dgm:cxn modelId="{B697BB36-D0B2-4FD8-8213-1C1B1830B432}" type="presParOf" srcId="{B8827A9E-30D2-4234-B43B-CE928A4F741C}" destId="{8AA02BAA-4C86-4FF5-BE08-4296201F72E9}" srcOrd="3" destOrd="0" presId="urn:microsoft.com/office/officeart/2008/layout/AlternatingHexagons"/>
    <dgm:cxn modelId="{279417AE-7FCB-4E41-9205-F4029772AB3B}" type="presParOf" srcId="{B8827A9E-30D2-4234-B43B-CE928A4F741C}" destId="{FCB4AA55-91D5-4587-8C46-CA8C405329B8}" srcOrd="4" destOrd="0" presId="urn:microsoft.com/office/officeart/2008/layout/AlternatingHexagons"/>
    <dgm:cxn modelId="{BCA22672-0F32-47B8-A84B-38CF656D8A1E}" type="presParOf" srcId="{FCB4AA55-91D5-4587-8C46-CA8C405329B8}" destId="{D7633701-C37E-44E6-BA2B-A671E7CA76EF}" srcOrd="0" destOrd="0" presId="urn:microsoft.com/office/officeart/2008/layout/AlternatingHexagons"/>
    <dgm:cxn modelId="{2E4924B0-9E78-4646-8241-7AAACE042F25}" type="presParOf" srcId="{FCB4AA55-91D5-4587-8C46-CA8C405329B8}" destId="{33A8031F-9FC9-4CBA-AD6B-7F012E335F08}" srcOrd="1" destOrd="0" presId="urn:microsoft.com/office/officeart/2008/layout/AlternatingHexagons"/>
    <dgm:cxn modelId="{724AFE46-9C78-41C9-8B56-C73294FD3688}" type="presParOf" srcId="{FCB4AA55-91D5-4587-8C46-CA8C405329B8}" destId="{FE95A8C6-0218-4FF2-828F-1B9969794519}" srcOrd="2" destOrd="0" presId="urn:microsoft.com/office/officeart/2008/layout/AlternatingHexagons"/>
    <dgm:cxn modelId="{F5046ABB-F3FA-41BD-8A1A-8926DC6FC4C7}" type="presParOf" srcId="{FCB4AA55-91D5-4587-8C46-CA8C405329B8}" destId="{3EED39FD-4A97-4DA0-8E9A-726E3C0C7F51}" srcOrd="3" destOrd="0" presId="urn:microsoft.com/office/officeart/2008/layout/AlternatingHexagons"/>
    <dgm:cxn modelId="{3271244A-707E-4F01-8EA7-79A3F9704DD1}" type="presParOf" srcId="{FCB4AA55-91D5-4587-8C46-CA8C405329B8}" destId="{91C30F6E-7E29-44F0-86FE-66FE06A08372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1108DF3-ACDE-41C8-9243-DB222186E989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B79D32F-A502-400B-9387-2219AD516FAB}">
      <dgm:prSet phldrT="[Text]" custT="1"/>
      <dgm:spPr/>
      <dgm:t>
        <a:bodyPr/>
        <a:lstStyle/>
        <a:p>
          <a:r>
            <a:rPr lang="en-US" sz="2000" dirty="0">
              <a:latin typeface="+mn-lt"/>
              <a:ea typeface="Calibri" panose="020F0502020204030204" pitchFamily="34" charset="0"/>
              <a:cs typeface="Calibri" panose="020F0502020204030204" pitchFamily="34" charset="0"/>
            </a:rPr>
            <a:t>Caused by forgetfulness, e.g., due to a disorganized or busy lifestyle. </a:t>
          </a:r>
        </a:p>
      </dgm:t>
    </dgm:pt>
    <dgm:pt modelId="{27341259-0F48-4B0E-8265-5811AF95C28D}" type="parTrans" cxnId="{E474FD00-99DB-4AB5-A94E-2814A7BD382B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7A5F05E2-49BE-4856-86BB-E3C39033CA9C}" type="sibTrans" cxnId="{E474FD00-99DB-4AB5-A94E-2814A7BD382B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4208A5A0-391C-4610-92FA-E4421D7CD229}">
      <dgm:prSet phldrT="[Text]" custT="1"/>
      <dgm:spPr/>
      <dgm:t>
        <a:bodyPr/>
        <a:lstStyle/>
        <a:p>
          <a:r>
            <a:rPr lang="en-US" sz="2000" dirty="0">
              <a:latin typeface="+mn-lt"/>
              <a:ea typeface="Calibri" panose="020F0502020204030204" pitchFamily="34" charset="0"/>
              <a:cs typeface="Calibri" panose="020F0502020204030204" pitchFamily="34" charset="0"/>
            </a:rPr>
            <a:t>Patients who do not understand or unintentionally misapply the medication instructions , this includes not understanding the regimen or a poor inhaler technique. </a:t>
          </a:r>
        </a:p>
      </dgm:t>
    </dgm:pt>
    <dgm:pt modelId="{83375D76-47BF-4964-8311-F780D873DF9F}" type="parTrans" cxnId="{9EBD20DF-E0C4-43A4-AD7F-8CC0E913FA07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72CEBA01-0EAF-4E0A-8A9E-20525F247AE1}" type="sibTrans" cxnId="{9EBD20DF-E0C4-43A4-AD7F-8CC0E913FA07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ECE91327-76D9-4027-A9FB-5AADEDFBD191}">
      <dgm:prSet phldrT="[Text]" custT="1"/>
      <dgm:spPr/>
      <dgm:t>
        <a:bodyPr/>
        <a:lstStyle/>
        <a:p>
          <a:r>
            <a:rPr lang="en-US" sz="2000" dirty="0">
              <a:latin typeface="+mn-lt"/>
              <a:ea typeface="Calibri" panose="020F0502020204030204" pitchFamily="34" charset="0"/>
              <a:cs typeface="Calibri" panose="020F0502020204030204" pitchFamily="34" charset="0"/>
            </a:rPr>
            <a:t>Patients intentionally not taking their medication as prescribed for reasons including the fear of side-effects, not feeling sick or high costs.</a:t>
          </a:r>
        </a:p>
      </dgm:t>
    </dgm:pt>
    <dgm:pt modelId="{342EA1CA-5D6C-4C6D-9E27-7F6FF3475FBE}" type="parTrans" cxnId="{90FB9868-2A7C-42CC-B42C-C219E12D4735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327B06C2-CD67-4238-9104-AE41284F8822}" type="sibTrans" cxnId="{90FB9868-2A7C-42CC-B42C-C219E12D4735}">
      <dgm:prSet/>
      <dgm:spPr/>
      <dgm:t>
        <a:bodyPr/>
        <a:lstStyle/>
        <a:p>
          <a:endParaRPr lang="en-US" sz="2000">
            <a:latin typeface="+mn-lt"/>
          </a:endParaRPr>
        </a:p>
      </dgm:t>
    </dgm:pt>
    <dgm:pt modelId="{E34FF85C-9139-43BE-99B9-A3A95E572B36}" type="pres">
      <dgm:prSet presAssocID="{21108DF3-ACDE-41C8-9243-DB222186E989}" presName="Name0" presStyleCnt="0">
        <dgm:presLayoutVars>
          <dgm:chMax val="7"/>
          <dgm:chPref val="7"/>
          <dgm:dir/>
        </dgm:presLayoutVars>
      </dgm:prSet>
      <dgm:spPr/>
    </dgm:pt>
    <dgm:pt modelId="{8BBFE931-79C7-482B-B824-F6A79AC2C12F}" type="pres">
      <dgm:prSet presAssocID="{21108DF3-ACDE-41C8-9243-DB222186E989}" presName="Name1" presStyleCnt="0"/>
      <dgm:spPr/>
    </dgm:pt>
    <dgm:pt modelId="{CAEE06C3-9AF5-403F-A09C-7EBC1A6F362D}" type="pres">
      <dgm:prSet presAssocID="{21108DF3-ACDE-41C8-9243-DB222186E989}" presName="cycle" presStyleCnt="0"/>
      <dgm:spPr/>
    </dgm:pt>
    <dgm:pt modelId="{9B98A582-C3A9-4461-94C3-C1B1EE2E59B4}" type="pres">
      <dgm:prSet presAssocID="{21108DF3-ACDE-41C8-9243-DB222186E989}" presName="srcNode" presStyleLbl="node1" presStyleIdx="0" presStyleCnt="3"/>
      <dgm:spPr/>
    </dgm:pt>
    <dgm:pt modelId="{01140D55-7670-4C38-AABA-93F7E4EDA342}" type="pres">
      <dgm:prSet presAssocID="{21108DF3-ACDE-41C8-9243-DB222186E989}" presName="conn" presStyleLbl="parChTrans1D2" presStyleIdx="0" presStyleCnt="1"/>
      <dgm:spPr/>
    </dgm:pt>
    <dgm:pt modelId="{C765945F-A8C6-4DB6-9548-8BE16D462079}" type="pres">
      <dgm:prSet presAssocID="{21108DF3-ACDE-41C8-9243-DB222186E989}" presName="extraNode" presStyleLbl="node1" presStyleIdx="0" presStyleCnt="3"/>
      <dgm:spPr/>
    </dgm:pt>
    <dgm:pt modelId="{5C8496D8-43FC-43EC-96C6-F4C7DD62312A}" type="pres">
      <dgm:prSet presAssocID="{21108DF3-ACDE-41C8-9243-DB222186E989}" presName="dstNode" presStyleLbl="node1" presStyleIdx="0" presStyleCnt="3"/>
      <dgm:spPr/>
    </dgm:pt>
    <dgm:pt modelId="{EF21776B-90C1-4EA5-8699-797D20F407B9}" type="pres">
      <dgm:prSet presAssocID="{0B79D32F-A502-400B-9387-2219AD516FAB}" presName="text_1" presStyleLbl="node1" presStyleIdx="0" presStyleCnt="3">
        <dgm:presLayoutVars>
          <dgm:bulletEnabled val="1"/>
        </dgm:presLayoutVars>
      </dgm:prSet>
      <dgm:spPr/>
    </dgm:pt>
    <dgm:pt modelId="{91E195A7-061E-4180-BAD2-A6B867FF970A}" type="pres">
      <dgm:prSet presAssocID="{0B79D32F-A502-400B-9387-2219AD516FAB}" presName="accent_1" presStyleCnt="0"/>
      <dgm:spPr/>
    </dgm:pt>
    <dgm:pt modelId="{8D31F55C-A852-4A82-BD63-FEFA06E4D281}" type="pres">
      <dgm:prSet presAssocID="{0B79D32F-A502-400B-9387-2219AD516FAB}" presName="accentRepeatNode" presStyleLbl="solidFgAcc1" presStyleIdx="0" presStyleCnt="3"/>
      <dgm:spPr/>
    </dgm:pt>
    <dgm:pt modelId="{BEFF7C28-B3AE-4E48-A1DA-C836BC60916A}" type="pres">
      <dgm:prSet presAssocID="{4208A5A0-391C-4610-92FA-E4421D7CD229}" presName="text_2" presStyleLbl="node1" presStyleIdx="1" presStyleCnt="3" custScaleY="131521">
        <dgm:presLayoutVars>
          <dgm:bulletEnabled val="1"/>
        </dgm:presLayoutVars>
      </dgm:prSet>
      <dgm:spPr/>
    </dgm:pt>
    <dgm:pt modelId="{166CCAE9-51DD-4952-9183-A7F6C2803963}" type="pres">
      <dgm:prSet presAssocID="{4208A5A0-391C-4610-92FA-E4421D7CD229}" presName="accent_2" presStyleCnt="0"/>
      <dgm:spPr/>
    </dgm:pt>
    <dgm:pt modelId="{925E8E40-4DCA-4AF7-AC8A-BB7AB2786AD2}" type="pres">
      <dgm:prSet presAssocID="{4208A5A0-391C-4610-92FA-E4421D7CD229}" presName="accentRepeatNode" presStyleLbl="solidFgAcc1" presStyleIdx="1" presStyleCnt="3"/>
      <dgm:spPr/>
    </dgm:pt>
    <dgm:pt modelId="{EA48BFEE-E996-4682-BDCF-220374ACFA61}" type="pres">
      <dgm:prSet presAssocID="{ECE91327-76D9-4027-A9FB-5AADEDFBD191}" presName="text_3" presStyleLbl="node1" presStyleIdx="2" presStyleCnt="3">
        <dgm:presLayoutVars>
          <dgm:bulletEnabled val="1"/>
        </dgm:presLayoutVars>
      </dgm:prSet>
      <dgm:spPr/>
    </dgm:pt>
    <dgm:pt modelId="{B9F2C7C3-00D5-4724-8101-07DBBC9A7CC6}" type="pres">
      <dgm:prSet presAssocID="{ECE91327-76D9-4027-A9FB-5AADEDFBD191}" presName="accent_3" presStyleCnt="0"/>
      <dgm:spPr/>
    </dgm:pt>
    <dgm:pt modelId="{F90D5E71-4CD7-41E1-A16C-68EEB0A77E8A}" type="pres">
      <dgm:prSet presAssocID="{ECE91327-76D9-4027-A9FB-5AADEDFBD191}" presName="accentRepeatNode" presStyleLbl="solidFgAcc1" presStyleIdx="2" presStyleCnt="3"/>
      <dgm:spPr/>
    </dgm:pt>
  </dgm:ptLst>
  <dgm:cxnLst>
    <dgm:cxn modelId="{E474FD00-99DB-4AB5-A94E-2814A7BD382B}" srcId="{21108DF3-ACDE-41C8-9243-DB222186E989}" destId="{0B79D32F-A502-400B-9387-2219AD516FAB}" srcOrd="0" destOrd="0" parTransId="{27341259-0F48-4B0E-8265-5811AF95C28D}" sibTransId="{7A5F05E2-49BE-4856-86BB-E3C39033CA9C}"/>
    <dgm:cxn modelId="{94FC9110-280F-42E1-A151-D6540CB963FA}" type="presOf" srcId="{4208A5A0-391C-4610-92FA-E4421D7CD229}" destId="{BEFF7C28-B3AE-4E48-A1DA-C836BC60916A}" srcOrd="0" destOrd="0" presId="urn:microsoft.com/office/officeart/2008/layout/VerticalCurvedList"/>
    <dgm:cxn modelId="{90FB9868-2A7C-42CC-B42C-C219E12D4735}" srcId="{21108DF3-ACDE-41C8-9243-DB222186E989}" destId="{ECE91327-76D9-4027-A9FB-5AADEDFBD191}" srcOrd="2" destOrd="0" parTransId="{342EA1CA-5D6C-4C6D-9E27-7F6FF3475FBE}" sibTransId="{327B06C2-CD67-4238-9104-AE41284F8822}"/>
    <dgm:cxn modelId="{401F8656-4DAC-42F4-A496-AE906F4F1A42}" type="presOf" srcId="{0B79D32F-A502-400B-9387-2219AD516FAB}" destId="{EF21776B-90C1-4EA5-8699-797D20F407B9}" srcOrd="0" destOrd="0" presId="urn:microsoft.com/office/officeart/2008/layout/VerticalCurvedList"/>
    <dgm:cxn modelId="{2B613358-2514-4B41-8CBC-AE5218E5B1E0}" type="presOf" srcId="{7A5F05E2-49BE-4856-86BB-E3C39033CA9C}" destId="{01140D55-7670-4C38-AABA-93F7E4EDA342}" srcOrd="0" destOrd="0" presId="urn:microsoft.com/office/officeart/2008/layout/VerticalCurvedList"/>
    <dgm:cxn modelId="{7A22C1D7-B55E-42D0-989E-629D04AFFB6D}" type="presOf" srcId="{21108DF3-ACDE-41C8-9243-DB222186E989}" destId="{E34FF85C-9139-43BE-99B9-A3A95E572B36}" srcOrd="0" destOrd="0" presId="urn:microsoft.com/office/officeart/2008/layout/VerticalCurvedList"/>
    <dgm:cxn modelId="{9EBD20DF-E0C4-43A4-AD7F-8CC0E913FA07}" srcId="{21108DF3-ACDE-41C8-9243-DB222186E989}" destId="{4208A5A0-391C-4610-92FA-E4421D7CD229}" srcOrd="1" destOrd="0" parTransId="{83375D76-47BF-4964-8311-F780D873DF9F}" sibTransId="{72CEBA01-0EAF-4E0A-8A9E-20525F247AE1}"/>
    <dgm:cxn modelId="{ACBDEDFD-D991-41CB-802B-1CBCD5857320}" type="presOf" srcId="{ECE91327-76D9-4027-A9FB-5AADEDFBD191}" destId="{EA48BFEE-E996-4682-BDCF-220374ACFA61}" srcOrd="0" destOrd="0" presId="urn:microsoft.com/office/officeart/2008/layout/VerticalCurvedList"/>
    <dgm:cxn modelId="{C1DE9715-ACC3-4F54-BC08-E8FCFEB0556E}" type="presParOf" srcId="{E34FF85C-9139-43BE-99B9-A3A95E572B36}" destId="{8BBFE931-79C7-482B-B824-F6A79AC2C12F}" srcOrd="0" destOrd="0" presId="urn:microsoft.com/office/officeart/2008/layout/VerticalCurvedList"/>
    <dgm:cxn modelId="{4776D9DB-D680-4093-967A-6FEBB4D266B6}" type="presParOf" srcId="{8BBFE931-79C7-482B-B824-F6A79AC2C12F}" destId="{CAEE06C3-9AF5-403F-A09C-7EBC1A6F362D}" srcOrd="0" destOrd="0" presId="urn:microsoft.com/office/officeart/2008/layout/VerticalCurvedList"/>
    <dgm:cxn modelId="{5B4E057D-98B4-4787-9759-5AC4F0B3B9B7}" type="presParOf" srcId="{CAEE06C3-9AF5-403F-A09C-7EBC1A6F362D}" destId="{9B98A582-C3A9-4461-94C3-C1B1EE2E59B4}" srcOrd="0" destOrd="0" presId="urn:microsoft.com/office/officeart/2008/layout/VerticalCurvedList"/>
    <dgm:cxn modelId="{D24E7652-7B3F-48F2-A13E-017BB9CE7D4A}" type="presParOf" srcId="{CAEE06C3-9AF5-403F-A09C-7EBC1A6F362D}" destId="{01140D55-7670-4C38-AABA-93F7E4EDA342}" srcOrd="1" destOrd="0" presId="urn:microsoft.com/office/officeart/2008/layout/VerticalCurvedList"/>
    <dgm:cxn modelId="{0A67BA15-14CD-4E05-9C47-733EA53AACD8}" type="presParOf" srcId="{CAEE06C3-9AF5-403F-A09C-7EBC1A6F362D}" destId="{C765945F-A8C6-4DB6-9548-8BE16D462079}" srcOrd="2" destOrd="0" presId="urn:microsoft.com/office/officeart/2008/layout/VerticalCurvedList"/>
    <dgm:cxn modelId="{8B7DCC2F-49DA-4649-81AA-95EA27237CC2}" type="presParOf" srcId="{CAEE06C3-9AF5-403F-A09C-7EBC1A6F362D}" destId="{5C8496D8-43FC-43EC-96C6-F4C7DD62312A}" srcOrd="3" destOrd="0" presId="urn:microsoft.com/office/officeart/2008/layout/VerticalCurvedList"/>
    <dgm:cxn modelId="{336A8126-BC41-45DF-860D-D9B527FF6C5F}" type="presParOf" srcId="{8BBFE931-79C7-482B-B824-F6A79AC2C12F}" destId="{EF21776B-90C1-4EA5-8699-797D20F407B9}" srcOrd="1" destOrd="0" presId="urn:microsoft.com/office/officeart/2008/layout/VerticalCurvedList"/>
    <dgm:cxn modelId="{E761084B-79FD-437D-92C2-DB61D1BA4420}" type="presParOf" srcId="{8BBFE931-79C7-482B-B824-F6A79AC2C12F}" destId="{91E195A7-061E-4180-BAD2-A6B867FF970A}" srcOrd="2" destOrd="0" presId="urn:microsoft.com/office/officeart/2008/layout/VerticalCurvedList"/>
    <dgm:cxn modelId="{02EF33D0-A31C-4DA5-8A14-B9F7D66BA6D5}" type="presParOf" srcId="{91E195A7-061E-4180-BAD2-A6B867FF970A}" destId="{8D31F55C-A852-4A82-BD63-FEFA06E4D281}" srcOrd="0" destOrd="0" presId="urn:microsoft.com/office/officeart/2008/layout/VerticalCurvedList"/>
    <dgm:cxn modelId="{C66EAEC7-9C73-4501-A1C3-DA11D82873E0}" type="presParOf" srcId="{8BBFE931-79C7-482B-B824-F6A79AC2C12F}" destId="{BEFF7C28-B3AE-4E48-A1DA-C836BC60916A}" srcOrd="3" destOrd="0" presId="urn:microsoft.com/office/officeart/2008/layout/VerticalCurvedList"/>
    <dgm:cxn modelId="{4698B535-1C6D-4BC0-BB53-21063B01C7EC}" type="presParOf" srcId="{8BBFE931-79C7-482B-B824-F6A79AC2C12F}" destId="{166CCAE9-51DD-4952-9183-A7F6C2803963}" srcOrd="4" destOrd="0" presId="urn:microsoft.com/office/officeart/2008/layout/VerticalCurvedList"/>
    <dgm:cxn modelId="{F59D7960-717A-4F45-9F7B-89F9BE559CC1}" type="presParOf" srcId="{166CCAE9-51DD-4952-9183-A7F6C2803963}" destId="{925E8E40-4DCA-4AF7-AC8A-BB7AB2786AD2}" srcOrd="0" destOrd="0" presId="urn:microsoft.com/office/officeart/2008/layout/VerticalCurvedList"/>
    <dgm:cxn modelId="{E417ED1B-2823-4B2B-B251-45D8FD18367B}" type="presParOf" srcId="{8BBFE931-79C7-482B-B824-F6A79AC2C12F}" destId="{EA48BFEE-E996-4682-BDCF-220374ACFA61}" srcOrd="5" destOrd="0" presId="urn:microsoft.com/office/officeart/2008/layout/VerticalCurvedList"/>
    <dgm:cxn modelId="{F587C34E-37B6-421D-AF39-0B8144553248}" type="presParOf" srcId="{8BBFE931-79C7-482B-B824-F6A79AC2C12F}" destId="{B9F2C7C3-00D5-4724-8101-07DBBC9A7CC6}" srcOrd="6" destOrd="0" presId="urn:microsoft.com/office/officeart/2008/layout/VerticalCurvedList"/>
    <dgm:cxn modelId="{39808CF9-44C6-4A26-BF1A-C78E7DC0C39D}" type="presParOf" srcId="{B9F2C7C3-00D5-4724-8101-07DBBC9A7CC6}" destId="{F90D5E71-4CD7-41E1-A16C-68EEB0A77E8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282356-8C8C-4A76-B8F5-C5291E8E8E86}">
      <dsp:nvSpPr>
        <dsp:cNvPr id="0" name=""/>
        <dsp:cNvSpPr/>
      </dsp:nvSpPr>
      <dsp:spPr>
        <a:xfrm rot="16200000">
          <a:off x="646709" y="-646709"/>
          <a:ext cx="2550161" cy="384358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Asthma Information</a:t>
          </a:r>
        </a:p>
      </dsp:txBody>
      <dsp:txXfrm rot="5400000">
        <a:off x="-1" y="1"/>
        <a:ext cx="3843580" cy="1912620"/>
      </dsp:txXfrm>
    </dsp:sp>
    <dsp:sp modelId="{97B5529C-2467-4973-91C0-F1209D3E7007}">
      <dsp:nvSpPr>
        <dsp:cNvPr id="0" name=""/>
        <dsp:cNvSpPr/>
      </dsp:nvSpPr>
      <dsp:spPr>
        <a:xfrm>
          <a:off x="3843580" y="0"/>
          <a:ext cx="3843580" cy="2550161"/>
        </a:xfrm>
        <a:prstGeom prst="round1Rect">
          <a:avLst/>
        </a:prstGeom>
        <a:solidFill>
          <a:schemeClr val="accent2">
            <a:hueOff val="2898257"/>
            <a:satOff val="-10850"/>
            <a:lumOff val="-13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Guided Self-management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en-US" sz="1600" kern="1200" dirty="0"/>
        </a:p>
      </dsp:txBody>
      <dsp:txXfrm>
        <a:off x="3843580" y="0"/>
        <a:ext cx="3843580" cy="1912620"/>
      </dsp:txXfrm>
    </dsp:sp>
    <dsp:sp modelId="{51680591-EC9E-4E9D-BDAD-C3481D976B54}">
      <dsp:nvSpPr>
        <dsp:cNvPr id="0" name=""/>
        <dsp:cNvSpPr/>
      </dsp:nvSpPr>
      <dsp:spPr>
        <a:xfrm rot="10800000">
          <a:off x="0" y="2550161"/>
          <a:ext cx="3843580" cy="2550161"/>
        </a:xfrm>
        <a:prstGeom prst="round1Rect">
          <a:avLst/>
        </a:prstGeom>
        <a:solidFill>
          <a:schemeClr val="accent2">
            <a:hueOff val="5796514"/>
            <a:satOff val="-21701"/>
            <a:lumOff val="-27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Skills Training on Effective Inhaler Use</a:t>
          </a:r>
        </a:p>
      </dsp:txBody>
      <dsp:txXfrm rot="10800000">
        <a:off x="0" y="3187701"/>
        <a:ext cx="3843580" cy="1912620"/>
      </dsp:txXfrm>
    </dsp:sp>
    <dsp:sp modelId="{18B645A6-7B01-43E2-9070-5DAB8493B9BE}">
      <dsp:nvSpPr>
        <dsp:cNvPr id="0" name=""/>
        <dsp:cNvSpPr/>
      </dsp:nvSpPr>
      <dsp:spPr>
        <a:xfrm rot="5400000">
          <a:off x="4490289" y="1903451"/>
          <a:ext cx="2550161" cy="3843580"/>
        </a:xfrm>
        <a:prstGeom prst="round1Rect">
          <a:avLst/>
        </a:prstGeom>
        <a:solidFill>
          <a:schemeClr val="accent2">
            <a:hueOff val="8694771"/>
            <a:satOff val="-32551"/>
            <a:lumOff val="-41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Adherence Improvement</a:t>
          </a:r>
        </a:p>
      </dsp:txBody>
      <dsp:txXfrm rot="-5400000">
        <a:off x="3843579" y="3187701"/>
        <a:ext cx="3843580" cy="1912620"/>
      </dsp:txXfrm>
    </dsp:sp>
    <dsp:sp modelId="{4606A37C-AD15-45C1-AD16-5E1A12CC6D1B}">
      <dsp:nvSpPr>
        <dsp:cNvPr id="0" name=""/>
        <dsp:cNvSpPr/>
      </dsp:nvSpPr>
      <dsp:spPr>
        <a:xfrm>
          <a:off x="2690506" y="1912620"/>
          <a:ext cx="2306148" cy="1275080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Patient Education</a:t>
          </a:r>
        </a:p>
      </dsp:txBody>
      <dsp:txXfrm>
        <a:off x="2752750" y="1974864"/>
        <a:ext cx="2181660" cy="11505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E4485A-82FA-41EC-8D58-2FB81E0D26F5}">
      <dsp:nvSpPr>
        <dsp:cNvPr id="0" name=""/>
        <dsp:cNvSpPr/>
      </dsp:nvSpPr>
      <dsp:spPr>
        <a:xfrm>
          <a:off x="-6187213" y="-946567"/>
          <a:ext cx="7365040" cy="7365040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C0C1A8-A38C-4590-B02C-B274EA365276}">
      <dsp:nvSpPr>
        <dsp:cNvPr id="0" name=""/>
        <dsp:cNvSpPr/>
      </dsp:nvSpPr>
      <dsp:spPr>
        <a:xfrm>
          <a:off x="514637" y="341884"/>
          <a:ext cx="7876040" cy="68420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3089" tIns="68580" rIns="68580" bIns="685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Training of healthcare professional</a:t>
          </a:r>
        </a:p>
      </dsp:txBody>
      <dsp:txXfrm>
        <a:off x="514637" y="341884"/>
        <a:ext cx="7876040" cy="684207"/>
      </dsp:txXfrm>
    </dsp:sp>
    <dsp:sp modelId="{A5176051-C711-48D0-8C17-DB83EAB8997E}">
      <dsp:nvSpPr>
        <dsp:cNvPr id="0" name=""/>
        <dsp:cNvSpPr/>
      </dsp:nvSpPr>
      <dsp:spPr>
        <a:xfrm>
          <a:off x="87007" y="256358"/>
          <a:ext cx="855258" cy="8552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901171-2BC3-4A6A-8DD2-6037C4E44C87}">
      <dsp:nvSpPr>
        <dsp:cNvPr id="0" name=""/>
        <dsp:cNvSpPr/>
      </dsp:nvSpPr>
      <dsp:spPr>
        <a:xfrm>
          <a:off x="1004919" y="1367866"/>
          <a:ext cx="7385758" cy="6842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3089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Select appropriate inhaler device for patients</a:t>
          </a:r>
        </a:p>
      </dsp:txBody>
      <dsp:txXfrm>
        <a:off x="1004919" y="1367866"/>
        <a:ext cx="7385758" cy="684207"/>
      </dsp:txXfrm>
    </dsp:sp>
    <dsp:sp modelId="{BE79E193-9DD6-4A2C-8DE2-821715585A1E}">
      <dsp:nvSpPr>
        <dsp:cNvPr id="0" name=""/>
        <dsp:cNvSpPr/>
      </dsp:nvSpPr>
      <dsp:spPr>
        <a:xfrm>
          <a:off x="577290" y="1282340"/>
          <a:ext cx="855258" cy="8552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AEC80A-D6A9-4252-8489-A788EA66803C}">
      <dsp:nvSpPr>
        <dsp:cNvPr id="0" name=""/>
        <dsp:cNvSpPr/>
      </dsp:nvSpPr>
      <dsp:spPr>
        <a:xfrm>
          <a:off x="1155397" y="2393848"/>
          <a:ext cx="7235280" cy="6842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3089" tIns="68580" rIns="68580" bIns="685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Visual demonstration</a:t>
          </a:r>
        </a:p>
      </dsp:txBody>
      <dsp:txXfrm>
        <a:off x="1155397" y="2393848"/>
        <a:ext cx="7235280" cy="684207"/>
      </dsp:txXfrm>
    </dsp:sp>
    <dsp:sp modelId="{0659344D-601D-43A1-B930-D02E964B9653}">
      <dsp:nvSpPr>
        <dsp:cNvPr id="0" name=""/>
        <dsp:cNvSpPr/>
      </dsp:nvSpPr>
      <dsp:spPr>
        <a:xfrm>
          <a:off x="727767" y="2308323"/>
          <a:ext cx="855258" cy="8552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FFE711-40CC-4A05-898B-20E93E5A6C31}">
      <dsp:nvSpPr>
        <dsp:cNvPr id="0" name=""/>
        <dsp:cNvSpPr/>
      </dsp:nvSpPr>
      <dsp:spPr>
        <a:xfrm>
          <a:off x="1004919" y="3419831"/>
          <a:ext cx="7385758" cy="68420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3089" tIns="68580" rIns="68580" bIns="685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Teach-to-Goal approach</a:t>
          </a:r>
        </a:p>
      </dsp:txBody>
      <dsp:txXfrm>
        <a:off x="1004919" y="3419831"/>
        <a:ext cx="7385758" cy="684207"/>
      </dsp:txXfrm>
    </dsp:sp>
    <dsp:sp modelId="{0EA948F1-0BAE-43BE-9123-0324E6A8F4C1}">
      <dsp:nvSpPr>
        <dsp:cNvPr id="0" name=""/>
        <dsp:cNvSpPr/>
      </dsp:nvSpPr>
      <dsp:spPr>
        <a:xfrm>
          <a:off x="577290" y="3334305"/>
          <a:ext cx="855258" cy="8552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FE41A2-1EBC-41A2-A668-A662428D024B}">
      <dsp:nvSpPr>
        <dsp:cNvPr id="0" name=""/>
        <dsp:cNvSpPr/>
      </dsp:nvSpPr>
      <dsp:spPr>
        <a:xfrm>
          <a:off x="514637" y="4445813"/>
          <a:ext cx="7876040" cy="684207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3089" tIns="68580" rIns="68580" bIns="6858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Continuous monitoring &amp; periodic reinforcement</a:t>
          </a:r>
        </a:p>
      </dsp:txBody>
      <dsp:txXfrm>
        <a:off x="514637" y="4445813"/>
        <a:ext cx="7876040" cy="684207"/>
      </dsp:txXfrm>
    </dsp:sp>
    <dsp:sp modelId="{36089F4C-C41D-4DDC-8BF0-35C6CE1B06CC}">
      <dsp:nvSpPr>
        <dsp:cNvPr id="0" name=""/>
        <dsp:cNvSpPr/>
      </dsp:nvSpPr>
      <dsp:spPr>
        <a:xfrm>
          <a:off x="87007" y="4360287"/>
          <a:ext cx="855258" cy="8552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73B4E5-5C37-4554-B4B9-E39474A0B30B}">
      <dsp:nvSpPr>
        <dsp:cNvPr id="0" name=""/>
        <dsp:cNvSpPr/>
      </dsp:nvSpPr>
      <dsp:spPr>
        <a:xfrm rot="5400000">
          <a:off x="3506806" y="130656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Ability to handle inhaler correctly</a:t>
          </a:r>
          <a:endParaRPr lang="en-US" sz="1600" kern="1200" dirty="0"/>
        </a:p>
      </dsp:txBody>
      <dsp:txXfrm rot="-5400000">
        <a:off x="3909687" y="313106"/>
        <a:ext cx="1202866" cy="1382606"/>
      </dsp:txXfrm>
    </dsp:sp>
    <dsp:sp modelId="{2C34C2BD-900F-462B-90AF-8F69A4FA814A}">
      <dsp:nvSpPr>
        <dsp:cNvPr id="0" name=""/>
        <dsp:cNvSpPr/>
      </dsp:nvSpPr>
      <dsp:spPr>
        <a:xfrm>
          <a:off x="5437901" y="401821"/>
          <a:ext cx="2241629" cy="1205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92E77C-CF9A-4227-8949-A5915EF50553}">
      <dsp:nvSpPr>
        <dsp:cNvPr id="0" name=""/>
        <dsp:cNvSpPr/>
      </dsp:nvSpPr>
      <dsp:spPr>
        <a:xfrm rot="5400000">
          <a:off x="1619499" y="130656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2022380" y="313106"/>
        <a:ext cx="1202866" cy="1382606"/>
      </dsp:txXfrm>
    </dsp:sp>
    <dsp:sp modelId="{D140D6E9-94A1-4708-A4D4-C593F4C4851D}">
      <dsp:nvSpPr>
        <dsp:cNvPr id="0" name=""/>
        <dsp:cNvSpPr/>
      </dsp:nvSpPr>
      <dsp:spPr>
        <a:xfrm rot="5400000">
          <a:off x="2559537" y="1835580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Sufficient inspiratory flow for DPI</a:t>
          </a:r>
          <a:endParaRPr lang="en-US" sz="1600" kern="1200" dirty="0"/>
        </a:p>
      </dsp:txBody>
      <dsp:txXfrm rot="-5400000">
        <a:off x="2962418" y="2018030"/>
        <a:ext cx="1202866" cy="1382606"/>
      </dsp:txXfrm>
    </dsp:sp>
    <dsp:sp modelId="{37EA8869-DE2E-4ABC-B3D8-4343B6FE601D}">
      <dsp:nvSpPr>
        <dsp:cNvPr id="0" name=""/>
        <dsp:cNvSpPr/>
      </dsp:nvSpPr>
      <dsp:spPr>
        <a:xfrm>
          <a:off x="448468" y="2106744"/>
          <a:ext cx="2169318" cy="1205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9BBC16-674E-4BC6-AE73-57CD9A1AD7BC}">
      <dsp:nvSpPr>
        <dsp:cNvPr id="0" name=""/>
        <dsp:cNvSpPr/>
      </dsp:nvSpPr>
      <dsp:spPr>
        <a:xfrm rot="5400000">
          <a:off x="4446844" y="1835580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4849725" y="2018030"/>
        <a:ext cx="1202866" cy="1382606"/>
      </dsp:txXfrm>
    </dsp:sp>
    <dsp:sp modelId="{D7633701-C37E-44E6-BA2B-A671E7CA76EF}">
      <dsp:nvSpPr>
        <dsp:cNvPr id="0" name=""/>
        <dsp:cNvSpPr/>
      </dsp:nvSpPr>
      <dsp:spPr>
        <a:xfrm rot="5400000">
          <a:off x="3452563" y="3540599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>
            <a:solidFill>
              <a:schemeClr val="tx1"/>
            </a:solidFill>
          </a:endParaRPr>
        </a:p>
      </dsp:txBody>
      <dsp:txXfrm rot="-5400000">
        <a:off x="3855444" y="3723049"/>
        <a:ext cx="1202866" cy="1382606"/>
      </dsp:txXfrm>
    </dsp:sp>
    <dsp:sp modelId="{33A8031F-9FC9-4CBA-AD6B-7F012E335F08}">
      <dsp:nvSpPr>
        <dsp:cNvPr id="0" name=""/>
        <dsp:cNvSpPr/>
      </dsp:nvSpPr>
      <dsp:spPr>
        <a:xfrm>
          <a:off x="5437901" y="3811668"/>
          <a:ext cx="2241629" cy="12051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C30F6E-7E29-44F0-86FE-66FE06A08372}">
      <dsp:nvSpPr>
        <dsp:cNvPr id="0" name=""/>
        <dsp:cNvSpPr/>
      </dsp:nvSpPr>
      <dsp:spPr>
        <a:xfrm rot="5400000">
          <a:off x="1619499" y="3540503"/>
          <a:ext cx="2008628" cy="1747506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 rot="-5400000">
        <a:off x="2022380" y="3722953"/>
        <a:ext cx="1202866" cy="13826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140D55-7670-4C38-AABA-93F7E4EDA342}">
      <dsp:nvSpPr>
        <dsp:cNvPr id="0" name=""/>
        <dsp:cNvSpPr/>
      </dsp:nvSpPr>
      <dsp:spPr>
        <a:xfrm>
          <a:off x="-4919424" y="-753830"/>
          <a:ext cx="5858998" cy="5858998"/>
        </a:xfrm>
        <a:prstGeom prst="blockArc">
          <a:avLst>
            <a:gd name="adj1" fmla="val 18900000"/>
            <a:gd name="adj2" fmla="val 2700000"/>
            <a:gd name="adj3" fmla="val 369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21776B-90C1-4EA5-8699-797D20F407B9}">
      <dsp:nvSpPr>
        <dsp:cNvPr id="0" name=""/>
        <dsp:cNvSpPr/>
      </dsp:nvSpPr>
      <dsp:spPr>
        <a:xfrm>
          <a:off x="604289" y="435133"/>
          <a:ext cx="9851585" cy="87026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0775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+mn-lt"/>
              <a:ea typeface="Calibri" panose="020F0502020204030204" pitchFamily="34" charset="0"/>
              <a:cs typeface="Calibri" panose="020F0502020204030204" pitchFamily="34" charset="0"/>
            </a:rPr>
            <a:t>Caused by forgetfulness, e.g., due to a disorganized or busy lifestyle. </a:t>
          </a:r>
        </a:p>
      </dsp:txBody>
      <dsp:txXfrm>
        <a:off x="604289" y="435133"/>
        <a:ext cx="9851585" cy="870267"/>
      </dsp:txXfrm>
    </dsp:sp>
    <dsp:sp modelId="{8D31F55C-A852-4A82-BD63-FEFA06E4D281}">
      <dsp:nvSpPr>
        <dsp:cNvPr id="0" name=""/>
        <dsp:cNvSpPr/>
      </dsp:nvSpPr>
      <dsp:spPr>
        <a:xfrm>
          <a:off x="60372" y="326350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FF7C28-B3AE-4E48-A1DA-C836BC60916A}">
      <dsp:nvSpPr>
        <dsp:cNvPr id="0" name=""/>
        <dsp:cNvSpPr/>
      </dsp:nvSpPr>
      <dsp:spPr>
        <a:xfrm>
          <a:off x="920631" y="1603376"/>
          <a:ext cx="9535243" cy="114458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0775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+mn-lt"/>
              <a:ea typeface="Calibri" panose="020F0502020204030204" pitchFamily="34" charset="0"/>
              <a:cs typeface="Calibri" panose="020F0502020204030204" pitchFamily="34" charset="0"/>
            </a:rPr>
            <a:t>Patients who do not understand or unintentionally misapply the medication instructions , this includes not understanding the regimen or a poor inhaler technique. </a:t>
          </a:r>
        </a:p>
      </dsp:txBody>
      <dsp:txXfrm>
        <a:off x="920631" y="1603376"/>
        <a:ext cx="9535243" cy="1144584"/>
      </dsp:txXfrm>
    </dsp:sp>
    <dsp:sp modelId="{925E8E40-4DCA-4AF7-AC8A-BB7AB2786AD2}">
      <dsp:nvSpPr>
        <dsp:cNvPr id="0" name=""/>
        <dsp:cNvSpPr/>
      </dsp:nvSpPr>
      <dsp:spPr>
        <a:xfrm>
          <a:off x="376714" y="1631751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48BFEE-E996-4682-BDCF-220374ACFA61}">
      <dsp:nvSpPr>
        <dsp:cNvPr id="0" name=""/>
        <dsp:cNvSpPr/>
      </dsp:nvSpPr>
      <dsp:spPr>
        <a:xfrm>
          <a:off x="604289" y="3045936"/>
          <a:ext cx="9851585" cy="87026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0775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+mn-lt"/>
              <a:ea typeface="Calibri" panose="020F0502020204030204" pitchFamily="34" charset="0"/>
              <a:cs typeface="Calibri" panose="020F0502020204030204" pitchFamily="34" charset="0"/>
            </a:rPr>
            <a:t>Patients intentionally not taking their medication as prescribed for reasons including the fear of side-effects, not feeling sick or high costs.</a:t>
          </a:r>
        </a:p>
      </dsp:txBody>
      <dsp:txXfrm>
        <a:off x="604289" y="3045936"/>
        <a:ext cx="9851585" cy="870267"/>
      </dsp:txXfrm>
    </dsp:sp>
    <dsp:sp modelId="{F90D5E71-4CD7-41E1-A16C-68EEB0A77E8A}">
      <dsp:nvSpPr>
        <dsp:cNvPr id="0" name=""/>
        <dsp:cNvSpPr/>
      </dsp:nvSpPr>
      <dsp:spPr>
        <a:xfrm>
          <a:off x="60372" y="2937153"/>
          <a:ext cx="1087834" cy="108783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77A6A0-B270-3B4E-84CD-C8DC0E2CCED5}" type="datetimeFigureOut">
              <a:rPr lang="en-US" smtClean="0"/>
              <a:t>8/4/2025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4671B-7A11-9A47-A5EC-34224465E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808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710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Make two boxes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1645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3085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381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811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0464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57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399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7318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Add factors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385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57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Change to 4 </a:t>
            </a:r>
            <a:r>
              <a:rPr lang="en-MY" dirty="0" err="1"/>
              <a:t>color</a:t>
            </a:r>
            <a:endParaRPr lang="en-MY" dirty="0"/>
          </a:p>
          <a:p>
            <a:endParaRPr lang="en-MY" dirty="0"/>
          </a:p>
          <a:p>
            <a:r>
              <a:rPr lang="en-MY" dirty="0"/>
              <a:t>Add component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2686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7598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Explain on component &amp; </a:t>
            </a:r>
            <a:r>
              <a:rPr lang="en-MY" dirty="0" err="1"/>
              <a:t>intepretation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9052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4934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8610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2864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0414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0152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8857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 err="1"/>
              <a:t>hIDE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89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Add the mini </a:t>
            </a:r>
            <a:r>
              <a:rPr lang="en-MY" dirty="0" err="1"/>
              <a:t>petak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87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Add the definition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91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269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189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8527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924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dirty="0"/>
              <a:t>Drop the SMART AAP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762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3472" y="0"/>
            <a:ext cx="211223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645" y="1250975"/>
            <a:ext cx="2112235" cy="468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002-KIMS BUSINESS\007-02-Fullslidesppt-Contents\20161228\02-edu\bulb-item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052647" y="1250975"/>
            <a:ext cx="1056117" cy="468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027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12192000" cy="4102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5696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75787" y="242176"/>
            <a:ext cx="8016213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75787" y="1010262"/>
            <a:ext cx="801621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4079776" cy="68580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95292" y="1508788"/>
            <a:ext cx="4079776" cy="5349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55264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548680"/>
            <a:ext cx="8592277" cy="576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80828" y="260651"/>
            <a:ext cx="2592288" cy="63367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965140" y="260651"/>
            <a:ext cx="2592288" cy="63367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749449" y="260651"/>
            <a:ext cx="2592288" cy="63367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7643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592277" y="356659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8592277" y="3621021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314951" y="356659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14951" y="3621021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3774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4389108"/>
            <a:ext cx="11664619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1" y="5157193"/>
            <a:ext cx="11664619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618000"/>
            <a:ext cx="12192000" cy="2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0" cy="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23392" y="452669"/>
            <a:ext cx="4416171" cy="37440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327915" y="452669"/>
            <a:ext cx="6240693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327915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7488261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9648608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9A38F3-16F5-4550-B23C-60813EDFD808}"/>
              </a:ext>
            </a:extLst>
          </p:cNvPr>
          <p:cNvGrpSpPr/>
          <p:nvPr userDrawn="1"/>
        </p:nvGrpSpPr>
        <p:grpSpPr>
          <a:xfrm>
            <a:off x="8839203" y="114068"/>
            <a:ext cx="3352798" cy="694930"/>
            <a:chOff x="8730712" y="176901"/>
            <a:chExt cx="3352799" cy="69493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FB7282F-1D3B-46B5-A0A0-65CA7CC2D7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B7AFD72-82C1-4F64-9487-5E4E3F7A9338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821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0" y="123479"/>
            <a:ext cx="11573196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1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3549797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9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72012" y="1508786"/>
            <a:ext cx="3799787" cy="4865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709243" y="1796667"/>
            <a:ext cx="144693" cy="4320631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/>
        </p:nvSpPr>
        <p:spPr>
          <a:xfrm rot="5400000">
            <a:off x="3456858" y="1650936"/>
            <a:ext cx="669775" cy="669774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467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135893" y="2393205"/>
            <a:ext cx="7056107" cy="144016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>
                <a:ea typeface="맑은 고딕" pitchFamily="50" charset="-127"/>
              </a:rPr>
              <a:t>FREE </a:t>
            </a:r>
          </a:p>
          <a:p>
            <a:r>
              <a:rPr lang="en-US" altLang="ko-KR" dirty="0">
                <a:ea typeface="맑은 고딕" pitchFamily="50" charset="-127"/>
              </a:rPr>
              <a:t>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135696" y="3929374"/>
            <a:ext cx="7056107" cy="651755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0"/>
              </a:spcBef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US" altLang="ko-KR" b="1" dirty="0"/>
              <a:t>INSERT THE TITLE 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b="1" dirty="0"/>
              <a:t>OF YOUR PRESENTATION HERE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5356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3472" y="0"/>
            <a:ext cx="211223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15" y="3909055"/>
            <a:ext cx="1260665" cy="279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544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533124"/>
            <a:ext cx="12192000" cy="23248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9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4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/>
        </p:nvSpPr>
        <p:spPr>
          <a:xfrm>
            <a:off x="5391415" y="3813043"/>
            <a:ext cx="1440160" cy="1440160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5" name="Picture 2" descr="E:\002-KIMS BUSINESS\007-02-Fullslidesppt-Contents\20161228\02-edu\bulb-ite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410" y="4013590"/>
            <a:ext cx="468171" cy="103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32B54B-9F01-4F3C-BDCE-6FE571EFC7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5916" t="29530" r="7279" b="14734"/>
          <a:stretch/>
        </p:blipFill>
        <p:spPr>
          <a:xfrm>
            <a:off x="5470904" y="3874577"/>
            <a:ext cx="1286359" cy="1309585"/>
          </a:xfrm>
          <a:prstGeom prst="ellipse">
            <a:avLst/>
          </a:prstGeo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93177588-DE81-488B-ADC5-61055A93306A}"/>
              </a:ext>
            </a:extLst>
          </p:cNvPr>
          <p:cNvSpPr txBox="1">
            <a:spLocks/>
          </p:cNvSpPr>
          <p:nvPr userDrawn="1"/>
        </p:nvSpPr>
        <p:spPr>
          <a:xfrm>
            <a:off x="-2798" y="205978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800" b="1" dirty="0"/>
              <a:t>Thank You!!</a:t>
            </a:r>
            <a:endParaRPr lang="ko-KR" altLang="en-US" sz="48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06518F-3199-4C87-97B4-1F9841EDAD10}"/>
              </a:ext>
            </a:extLst>
          </p:cNvPr>
          <p:cNvSpPr txBox="1"/>
          <p:nvPr userDrawn="1"/>
        </p:nvSpPr>
        <p:spPr>
          <a:xfrm>
            <a:off x="4052120" y="5367156"/>
            <a:ext cx="412392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85" latinLnBrk="1"/>
            <a:r>
              <a:rPr lang="en-US" altLang="ko-KR" sz="1867" b="1" dirty="0">
                <a:solidFill>
                  <a:srgbClr val="F2A40D"/>
                </a:solidFill>
                <a:latin typeface="Arial"/>
                <a:cs typeface="Arial" pitchFamily="34" charset="0"/>
              </a:rPr>
              <a:t>Training of Core Trainers on CPG</a:t>
            </a:r>
            <a:endParaRPr lang="ko-KR" altLang="en-US" sz="1867" b="1" dirty="0">
              <a:solidFill>
                <a:srgbClr val="F2A40D"/>
              </a:solidFill>
              <a:latin typeface="Arial"/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3DB5DB-E8CD-4760-9DFB-0945355EF7A8}"/>
              </a:ext>
            </a:extLst>
          </p:cNvPr>
          <p:cNvSpPr txBox="1"/>
          <p:nvPr userDrawn="1"/>
        </p:nvSpPr>
        <p:spPr>
          <a:xfrm>
            <a:off x="3729025" y="5634797"/>
            <a:ext cx="4728357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85" latinLnBrk="1"/>
            <a:r>
              <a:rPr lang="en-US" altLang="ko-KR" sz="1867" b="1" dirty="0">
                <a:solidFill>
                  <a:prstClr val="white"/>
                </a:solidFill>
                <a:latin typeface="Arial"/>
                <a:cs typeface="Arial" pitchFamily="34" charset="0"/>
              </a:rPr>
              <a:t>Management of Asthma in Adults</a:t>
            </a:r>
          </a:p>
          <a:p>
            <a:pPr algn="ctr" defTabSz="1219185" latinLnBrk="1"/>
            <a:r>
              <a:rPr lang="en-US" altLang="ko-KR" sz="1867" b="1" dirty="0">
                <a:solidFill>
                  <a:prstClr val="white"/>
                </a:solidFill>
                <a:latin typeface="Arial"/>
                <a:cs typeface="Arial" pitchFamily="34" charset="0"/>
              </a:rPr>
              <a:t> (Second Edition)</a:t>
            </a:r>
            <a:endParaRPr lang="ko-KR" altLang="en-US" sz="1867" b="1" dirty="0">
              <a:solidFill>
                <a:prstClr val="white"/>
              </a:solidFill>
              <a:latin typeface="Arial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19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9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4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618000"/>
            <a:ext cx="12192000" cy="2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192000" cy="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33B7D44-5C7F-4B01-A16E-64F409E11ECD}"/>
              </a:ext>
            </a:extLst>
          </p:cNvPr>
          <p:cNvGrpSpPr/>
          <p:nvPr/>
        </p:nvGrpSpPr>
        <p:grpSpPr>
          <a:xfrm>
            <a:off x="8839203" y="114068"/>
            <a:ext cx="3352798" cy="694930"/>
            <a:chOff x="8730712" y="176901"/>
            <a:chExt cx="3352799" cy="6949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81A343-07E8-422D-9AB5-D3E0F36618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37B92FD-3099-46A4-8EAB-99C70BE62760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MY" sz="1200" b="1" dirty="0">
                  <a:solidFill>
                    <a:schemeClr val="accent1"/>
                  </a:solidFill>
                </a:rPr>
                <a:t>Training of Core Trainers on CPG</a:t>
              </a:r>
            </a:p>
            <a:p>
              <a:r>
                <a:rPr lang="en-MY" sz="1200" b="1" dirty="0">
                  <a:solidFill>
                    <a:schemeClr val="accent6"/>
                  </a:solidFill>
                </a:rPr>
                <a:t>Management of Asthma in Adults </a:t>
              </a:r>
            </a:p>
            <a:p>
              <a:r>
                <a:rPr lang="en-MY" sz="1200" b="1" dirty="0">
                  <a:solidFill>
                    <a:schemeClr val="accent6"/>
                  </a:solidFill>
                </a:rPr>
                <a:t>(Second Edition)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5817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9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4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D07FB45-9128-41B8-9CC6-E341B43625F1}"/>
              </a:ext>
            </a:extLst>
          </p:cNvPr>
          <p:cNvGrpSpPr/>
          <p:nvPr userDrawn="1"/>
        </p:nvGrpSpPr>
        <p:grpSpPr>
          <a:xfrm>
            <a:off x="8839203" y="114068"/>
            <a:ext cx="3352798" cy="694930"/>
            <a:chOff x="8730712" y="176901"/>
            <a:chExt cx="3352799" cy="69493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D743E31-093D-42BF-AA9F-E73C8537E9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C2F139C-E5DE-4843-B22F-9C647CA10691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1570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s and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1344" y="123479"/>
            <a:ext cx="11809312" cy="6611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2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1797033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103893" y="1797033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207787" y="1797033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9311680" y="1797033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4293097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2" name="Rectangle 11"/>
          <p:cNvSpPr/>
          <p:nvPr/>
        </p:nvSpPr>
        <p:spPr>
          <a:xfrm>
            <a:off x="3104000" y="4293097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3" name="Rectangle 12"/>
          <p:cNvSpPr/>
          <p:nvPr/>
        </p:nvSpPr>
        <p:spPr>
          <a:xfrm>
            <a:off x="6208000" y="4293097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4" name="Rectangle 13"/>
          <p:cNvSpPr/>
          <p:nvPr/>
        </p:nvSpPr>
        <p:spPr>
          <a:xfrm>
            <a:off x="9312000" y="4293097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3667305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909485"/>
            <a:ext cx="12192000" cy="29485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2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3" descr="D:\Fullppt\005-PNG이미지\노트북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702" y="1508787"/>
            <a:ext cx="9640361" cy="490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017974" y="2168344"/>
            <a:ext cx="4620290" cy="34168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623392" y="4485118"/>
            <a:ext cx="4032448" cy="13441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3658585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2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2346339"/>
            <a:ext cx="12192000" cy="29485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0944" y="1389642"/>
            <a:ext cx="3825696" cy="463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840416" y="1566978"/>
            <a:ext cx="1344149" cy="340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524360" y="1681512"/>
            <a:ext cx="2206356" cy="340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7960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4079776" cy="68580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/>
        </p:nvSpPr>
        <p:spPr>
          <a:xfrm>
            <a:off x="4748226" y="0"/>
            <a:ext cx="48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3" name="Rectangle 2"/>
          <p:cNvSpPr/>
          <p:nvPr/>
        </p:nvSpPr>
        <p:spPr>
          <a:xfrm>
            <a:off x="4796226" y="1749001"/>
            <a:ext cx="240000" cy="3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BDCFB0F-35C7-4F2A-B037-61FC6BF22024}"/>
              </a:ext>
            </a:extLst>
          </p:cNvPr>
          <p:cNvGrpSpPr/>
          <p:nvPr userDrawn="1"/>
        </p:nvGrpSpPr>
        <p:grpSpPr>
          <a:xfrm>
            <a:off x="8839203" y="114068"/>
            <a:ext cx="3352798" cy="694930"/>
            <a:chOff x="8730712" y="176901"/>
            <a:chExt cx="3352799" cy="6949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C5A6E4E-180E-4519-98AD-3E2D593A3E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8AA5C96-0CAA-485C-849A-5768C0FAD987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5480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10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1219185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95" indent="-457195" algn="l" defTabSz="1219185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87" indent="-380995" algn="l" defTabSz="1219185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82" indent="-304797" algn="l" defTabSz="1219185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73" indent="-304797" algn="l" defTabSz="1219185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65" indent="-304797" algn="l" defTabSz="1219185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58" indent="-304797" algn="l" defTabSz="1219185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50" indent="-304797" algn="l" defTabSz="1219185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943" indent="-304797" algn="l" defTabSz="1219185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535" indent="-304797" algn="l" defTabSz="1219185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93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85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77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70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62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55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147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738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997D9C3-6C4D-44D4-8840-1D890186FE8A}"/>
              </a:ext>
            </a:extLst>
          </p:cNvPr>
          <p:cNvSpPr/>
          <p:nvPr/>
        </p:nvSpPr>
        <p:spPr>
          <a:xfrm>
            <a:off x="3564950" y="3279182"/>
            <a:ext cx="8298524" cy="3023077"/>
          </a:xfrm>
          <a:prstGeom prst="roundRect">
            <a:avLst/>
          </a:prstGeom>
          <a:solidFill>
            <a:srgbClr val="50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 sz="1801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71959" y="731122"/>
            <a:ext cx="11115940" cy="1897989"/>
          </a:xfrm>
        </p:spPr>
        <p:txBody>
          <a:bodyPr/>
          <a:lstStyle/>
          <a:p>
            <a:pPr algn="ctr"/>
            <a:r>
              <a:rPr lang="en-US" altLang="ko-KR" sz="4400" b="1" dirty="0">
                <a:ea typeface="맑은 고딕" pitchFamily="50" charset="-127"/>
              </a:rPr>
              <a:t>TRAINING OF CORE TRAINERS ON CPG</a:t>
            </a:r>
          </a:p>
          <a:p>
            <a:pPr algn="ctr"/>
            <a:r>
              <a:rPr lang="en-US" altLang="ko-KR" sz="4000" b="1" dirty="0">
                <a:latin typeface="Bradley Hand ITC" panose="03070402050302030203" pitchFamily="66" charset="0"/>
                <a:ea typeface="맑은 고딕" pitchFamily="50" charset="-127"/>
              </a:rPr>
              <a:t>MANAGEMENT OF ASTHMA IN ADULTS (SECOND EDITION)</a:t>
            </a:r>
            <a:endParaRPr lang="en-US" altLang="ko-KR" sz="4000" b="1" dirty="0">
              <a:latin typeface="Bradley Hand ITC" panose="03070402050302030203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791825" y="3279182"/>
            <a:ext cx="7901748" cy="1897989"/>
          </a:xfrm>
        </p:spPr>
        <p:txBody>
          <a:bodyPr/>
          <a:lstStyle/>
          <a:p>
            <a:pPr algn="ctr">
              <a:defRPr/>
            </a:pPr>
            <a:r>
              <a:rPr lang="en-US" altLang="ko-KR" sz="4400" b="1">
                <a:solidFill>
                  <a:schemeClr val="tx1"/>
                </a:solidFill>
              </a:rPr>
              <a:t>LECTURE 4</a:t>
            </a:r>
            <a:endParaRPr lang="en-US" altLang="ko-KR" sz="4400" b="1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altLang="ko-KR" sz="4000" b="1" dirty="0">
                <a:solidFill>
                  <a:schemeClr val="tx1"/>
                </a:solidFill>
                <a:latin typeface="Ink Free" panose="03080402000500000000" pitchFamily="66" charset="0"/>
              </a:rPr>
              <a:t>Patient Education &amp; Skills Training</a:t>
            </a:r>
            <a:endParaRPr lang="en-US" altLang="ko-KR" sz="1801" b="1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5B988B-A739-47DD-9F51-C881C2DF75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214611">
            <a:off x="681924" y="3088491"/>
            <a:ext cx="2209001" cy="3404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908268-2B98-40C4-87CB-8727D63C7856}"/>
              </a:ext>
            </a:extLst>
          </p:cNvPr>
          <p:cNvSpPr/>
          <p:nvPr/>
        </p:nvSpPr>
        <p:spPr>
          <a:xfrm>
            <a:off x="0" y="153780"/>
            <a:ext cx="5377912" cy="1967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11">
              <a:defRPr/>
            </a:pPr>
            <a:endParaRPr lang="ko-KR" altLang="en-US" sz="1801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8D9AFC-3A3B-4B72-95A2-2834DC7207F3}"/>
              </a:ext>
            </a:extLst>
          </p:cNvPr>
          <p:cNvSpPr/>
          <p:nvPr/>
        </p:nvSpPr>
        <p:spPr>
          <a:xfrm>
            <a:off x="6814087" y="6507430"/>
            <a:ext cx="5377913" cy="1967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11">
              <a:defRPr/>
            </a:pPr>
            <a:endParaRPr lang="ko-KR" altLang="en-US" sz="1801">
              <a:solidFill>
                <a:prstClr val="white"/>
              </a:solidFill>
              <a:latin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8BB431-A2DA-473A-A2E7-41714856C33D}"/>
              </a:ext>
            </a:extLst>
          </p:cNvPr>
          <p:cNvSpPr/>
          <p:nvPr/>
        </p:nvSpPr>
        <p:spPr>
          <a:xfrm>
            <a:off x="3407044" y="2983714"/>
            <a:ext cx="5377913" cy="346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11">
              <a:defRPr/>
            </a:pPr>
            <a:endParaRPr lang="ko-KR" altLang="en-US" sz="1801">
              <a:solidFill>
                <a:prstClr val="white"/>
              </a:solidFill>
              <a:latin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6CB939-C600-4565-B5A1-A78E7D7E991E}"/>
              </a:ext>
            </a:extLst>
          </p:cNvPr>
          <p:cNvSpPr/>
          <p:nvPr/>
        </p:nvSpPr>
        <p:spPr>
          <a:xfrm>
            <a:off x="5475316" y="5193811"/>
            <a:ext cx="4477788" cy="923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altLang="ko-KR" sz="1801" b="1" dirty="0"/>
              <a:t>LeAnn Chong Li Yin</a:t>
            </a:r>
          </a:p>
          <a:p>
            <a:pPr algn="ctr">
              <a:defRPr/>
            </a:pPr>
            <a:r>
              <a:rPr lang="en-US" altLang="ko-KR" sz="1801" dirty="0"/>
              <a:t>Pharmacist </a:t>
            </a:r>
          </a:p>
          <a:p>
            <a:pPr algn="ctr">
              <a:defRPr/>
            </a:pPr>
            <a:r>
              <a:rPr lang="en-US" altLang="ko-KR" sz="1801" dirty="0"/>
              <a:t>Hospital Sultan Idris Shah Serdang </a:t>
            </a:r>
          </a:p>
        </p:txBody>
      </p:sp>
    </p:spTree>
    <p:extLst>
      <p:ext uri="{BB962C8B-B14F-4D97-AF65-F5344CB8AC3E}">
        <p14:creationId xmlns:p14="http://schemas.microsoft.com/office/powerpoint/2010/main" val="295032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9D22124-B012-8125-2489-48D7993133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08" y="154983"/>
            <a:ext cx="4357181" cy="636205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D7AEE7D-30BF-A6A6-0EBC-DD22770CA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9833" y="137291"/>
            <a:ext cx="4357181" cy="6379746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33560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9D22124-B012-8125-2489-48D7993133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08" y="154983"/>
            <a:ext cx="4357181" cy="636205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008C0045-B17B-3663-0C74-5893CB4A99B1}"/>
              </a:ext>
            </a:extLst>
          </p:cNvPr>
          <p:cNvSpPr/>
          <p:nvPr/>
        </p:nvSpPr>
        <p:spPr>
          <a:xfrm>
            <a:off x="3305184" y="3556861"/>
            <a:ext cx="1495586" cy="1472339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C53E4B-FC47-B979-0E19-81651C87C899}"/>
              </a:ext>
            </a:extLst>
          </p:cNvPr>
          <p:cNvSpPr txBox="1"/>
          <p:nvPr/>
        </p:nvSpPr>
        <p:spPr>
          <a:xfrm>
            <a:off x="4992951" y="4059243"/>
            <a:ext cx="49941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Increase ICS dose during early attack?</a:t>
            </a:r>
          </a:p>
        </p:txBody>
      </p:sp>
    </p:spTree>
    <p:extLst>
      <p:ext uri="{BB962C8B-B14F-4D97-AF65-F5344CB8AC3E}">
        <p14:creationId xmlns:p14="http://schemas.microsoft.com/office/powerpoint/2010/main" val="2030533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50898" y="373592"/>
            <a:ext cx="10490661" cy="768085"/>
          </a:xfrm>
        </p:spPr>
        <p:txBody>
          <a:bodyPr/>
          <a:lstStyle/>
          <a:p>
            <a:r>
              <a:rPr lang="en-US" altLang="ko-KR" sz="3600" b="1" dirty="0">
                <a:solidFill>
                  <a:srgbClr val="32AEB8"/>
                </a:solidFill>
              </a:rPr>
              <a:t>Increase ICS Dose During Early Attack?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8EDBA9-EF94-40B0-234B-0E7D6E230D55}"/>
              </a:ext>
            </a:extLst>
          </p:cNvPr>
          <p:cNvSpPr txBox="1"/>
          <p:nvPr/>
        </p:nvSpPr>
        <p:spPr>
          <a:xfrm>
            <a:off x="453006" y="1296243"/>
            <a:ext cx="11249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3" indent="-285753">
              <a:buFont typeface="Arial" panose="020B0604020202020204" pitchFamily="34" charset="0"/>
              <a:buChar char="•"/>
            </a:pPr>
            <a:r>
              <a:rPr lang="en-US" sz="3200" dirty="0">
                <a:ea typeface="Calibri" panose="020F0502020204030204" pitchFamily="34" charset="0"/>
                <a:cs typeface="Calibri" panose="020F0502020204030204" pitchFamily="34" charset="0"/>
              </a:rPr>
              <a:t>Inconsistent evidence (compared to stable dose).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4085C2-4791-A385-96C0-F9D8008FA329}"/>
              </a:ext>
            </a:extLst>
          </p:cNvPr>
          <p:cNvSpPr txBox="1"/>
          <p:nvPr/>
        </p:nvSpPr>
        <p:spPr>
          <a:xfrm>
            <a:off x="915691" y="4500584"/>
            <a:ext cx="1036061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Increasing the dose of ICS does not benefit all patients during exacerbation. Patients are advised to seek further medical assistance if symptoms persist despite following the AAP</a:t>
            </a:r>
            <a:endParaRPr lang="en-US" sz="20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AA8180-8BE3-6A1F-52CA-1B4B3FA8065A}"/>
              </a:ext>
            </a:extLst>
          </p:cNvPr>
          <p:cNvSpPr txBox="1"/>
          <p:nvPr/>
        </p:nvSpPr>
        <p:spPr>
          <a:xfrm>
            <a:off x="1224366" y="6129579"/>
            <a:ext cx="941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ctr">
              <a:buAutoNum type="arabicPeriod"/>
            </a:pPr>
            <a:r>
              <a:rPr lang="en-US" sz="1200" dirty="0"/>
              <a:t>McKeever et al. N Engl J Med. 2018;378(10):902-10</a:t>
            </a:r>
          </a:p>
          <a:p>
            <a:pPr marL="228600" indent="-228600" algn="ctr">
              <a:buAutoNum type="arabicPeriod"/>
            </a:pPr>
            <a:r>
              <a:rPr lang="en-US" sz="1200" dirty="0"/>
              <a:t>Kew et al. Cochrane Database Syst Rev. 2022;9(9):CD007524;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DE49C3-B925-CC06-DBCE-683115AFAD18}"/>
              </a:ext>
            </a:extLst>
          </p:cNvPr>
          <p:cNvSpPr txBox="1"/>
          <p:nvPr/>
        </p:nvSpPr>
        <p:spPr>
          <a:xfrm>
            <a:off x="1046135" y="2216258"/>
            <a:ext cx="4664989" cy="20005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McKeever et al. 2018 (RCT)¹</a:t>
            </a:r>
          </a:p>
          <a:p>
            <a:pPr algn="ctr"/>
            <a:endParaRPr lang="en-US" sz="20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Temporarily increasing ICS dose by four-fold prolonged the time to a first severe exacerbation with HR of 0.81.</a:t>
            </a:r>
          </a:p>
          <a:p>
            <a:endParaRPr lang="en-US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F0B77D-1137-8D9A-1353-AFCE24E036F8}"/>
              </a:ext>
            </a:extLst>
          </p:cNvPr>
          <p:cNvSpPr txBox="1"/>
          <p:nvPr/>
        </p:nvSpPr>
        <p:spPr>
          <a:xfrm>
            <a:off x="5976570" y="2190527"/>
            <a:ext cx="4794752" cy="2000548"/>
          </a:xfrm>
          <a:prstGeom prst="rect">
            <a:avLst/>
          </a:prstGeom>
          <a:solidFill>
            <a:srgbClr val="FFFF9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Kew et al. 2022 (Meta analysis)²</a:t>
            </a:r>
          </a:p>
          <a:p>
            <a:pPr algn="ctr"/>
            <a:endParaRPr lang="en-US" sz="20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No differences in treatment outcome (treatment failure, unscheduled physician visit, acute care, ED visit or hospital admission.</a:t>
            </a:r>
            <a:endParaRPr lang="en-US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904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22426"/>
            <a:ext cx="10433684" cy="768085"/>
          </a:xfrm>
        </p:spPr>
        <p:txBody>
          <a:bodyPr/>
          <a:lstStyle/>
          <a:p>
            <a:r>
              <a:rPr lang="en-US" altLang="ko-KR" sz="3200" b="1" dirty="0">
                <a:solidFill>
                  <a:srgbClr val="32AEB8"/>
                </a:solidFill>
              </a:rPr>
              <a:t>How to Implement Guided Self-Management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8EDBA9-EF94-40B0-234B-0E7D6E230D55}"/>
              </a:ext>
            </a:extLst>
          </p:cNvPr>
          <p:cNvSpPr txBox="1"/>
          <p:nvPr/>
        </p:nvSpPr>
        <p:spPr>
          <a:xfrm>
            <a:off x="471180" y="3126654"/>
            <a:ext cx="10726343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ea typeface="Calibri" panose="020F0502020204030204" pitchFamily="34" charset="0"/>
                <a:cs typeface="Calibri" panose="020F0502020204030204" pitchFamily="34" charset="0"/>
              </a:rPr>
              <a:t>BCTs can range from:</a:t>
            </a:r>
          </a:p>
          <a:p>
            <a:pPr algn="ctr"/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• Providing information and education </a:t>
            </a:r>
          </a:p>
          <a:p>
            <a:pPr algn="ctr"/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• Using rewards or incentives </a:t>
            </a:r>
          </a:p>
          <a:p>
            <a:pPr algn="ctr"/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• Goal-setting </a:t>
            </a:r>
          </a:p>
          <a:p>
            <a:pPr algn="ctr"/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• Social support </a:t>
            </a:r>
          </a:p>
          <a:p>
            <a:pPr algn="ctr"/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• Cognitive-</a:t>
            </a:r>
            <a:r>
              <a:rPr lang="en-US" sz="2400" dirty="0" err="1">
                <a:ea typeface="Calibri" panose="020F0502020204030204" pitchFamily="34" charset="0"/>
                <a:cs typeface="Calibri" panose="020F0502020204030204" pitchFamily="34" charset="0"/>
              </a:rPr>
              <a:t>behavioural</a:t>
            </a: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 strategies</a:t>
            </a:r>
            <a:endParaRPr lang="en-US" sz="2400" b="1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633400-803A-8930-CB4D-FBF3C38B588F}"/>
              </a:ext>
            </a:extLst>
          </p:cNvPr>
          <p:cNvSpPr txBox="1"/>
          <p:nvPr/>
        </p:nvSpPr>
        <p:spPr>
          <a:xfrm>
            <a:off x="1099620" y="1288917"/>
            <a:ext cx="946946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err="1">
                <a:ea typeface="Calibri" panose="020F0502020204030204" pitchFamily="34" charset="0"/>
                <a:cs typeface="Calibri" panose="020F0502020204030204" pitchFamily="34" charset="0"/>
              </a:rPr>
              <a:t>Behaviour</a:t>
            </a:r>
            <a:r>
              <a:rPr lang="en-US" sz="2600" b="1" dirty="0">
                <a:ea typeface="Calibri" panose="020F0502020204030204" pitchFamily="34" charset="0"/>
                <a:cs typeface="Calibri" panose="020F0502020204030204" pitchFamily="34" charset="0"/>
              </a:rPr>
              <a:t> change techniques (BCTs)</a:t>
            </a:r>
            <a:r>
              <a:rPr 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 are methods used to facilitate the adoption of new desirable </a:t>
            </a:r>
            <a:r>
              <a:rPr lang="en-US" sz="2600" dirty="0" err="1">
                <a:ea typeface="Calibri" panose="020F0502020204030204" pitchFamily="34" charset="0"/>
                <a:cs typeface="Calibri" panose="020F0502020204030204" pitchFamily="34" charset="0"/>
              </a:rPr>
              <a:t>behaviours</a:t>
            </a:r>
            <a:r>
              <a:rPr 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 or the cessation of undesirable ones by targeting various psychological, social and environmental factors.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28DA89-5EAF-4E61-3576-500E83922C50}"/>
              </a:ext>
            </a:extLst>
          </p:cNvPr>
          <p:cNvSpPr txBox="1"/>
          <p:nvPr/>
        </p:nvSpPr>
        <p:spPr>
          <a:xfrm>
            <a:off x="1681566" y="6088011"/>
            <a:ext cx="9091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Dhippayom</a:t>
            </a:r>
            <a:r>
              <a:rPr lang="en-US" sz="1200" dirty="0"/>
              <a:t> et al. J Allergy Clin Immunol </a:t>
            </a:r>
            <a:r>
              <a:rPr lang="en-US" sz="1200" dirty="0" err="1"/>
              <a:t>Pract</a:t>
            </a:r>
            <a:r>
              <a:rPr lang="en-US" sz="1200" dirty="0"/>
              <a:t>. 2022;10(3):803-14.; </a:t>
            </a:r>
            <a:r>
              <a:rPr lang="en-US" sz="1200" dirty="0" err="1"/>
              <a:t>Federman</a:t>
            </a:r>
            <a:r>
              <a:rPr lang="en-US" sz="1200" dirty="0"/>
              <a:t> et al. JAMA Intern Med. 2019;179(8):1113-21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59971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222426"/>
            <a:ext cx="10433684" cy="768085"/>
          </a:xfrm>
        </p:spPr>
        <p:txBody>
          <a:bodyPr/>
          <a:lstStyle/>
          <a:p>
            <a:r>
              <a:rPr lang="en-US" altLang="ko-KR" sz="3200" b="1" dirty="0">
                <a:solidFill>
                  <a:srgbClr val="32AEB8"/>
                </a:solidFill>
              </a:rPr>
              <a:t>How to Implement Guided Self-Management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D0E353-A1A6-4E63-BB58-BF34155647B5}"/>
              </a:ext>
            </a:extLst>
          </p:cNvPr>
          <p:cNvSpPr txBox="1"/>
          <p:nvPr/>
        </p:nvSpPr>
        <p:spPr>
          <a:xfrm>
            <a:off x="732829" y="2681178"/>
            <a:ext cx="10529904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BCTs can range from:</a:t>
            </a:r>
          </a:p>
          <a:p>
            <a:pPr algn="ctr"/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Providing information and education </a:t>
            </a:r>
          </a:p>
          <a:p>
            <a:pPr algn="ctr"/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Using rewards or incentives </a:t>
            </a:r>
          </a:p>
          <a:p>
            <a:pPr algn="ctr"/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Goal-setting </a:t>
            </a:r>
          </a:p>
          <a:p>
            <a:pPr algn="ctr"/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Social support </a:t>
            </a:r>
          </a:p>
          <a:p>
            <a:pPr algn="ctr"/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Cognitive-</a:t>
            </a:r>
            <a:r>
              <a:rPr lang="en-US" sz="24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behavioural</a:t>
            </a: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strategies</a:t>
            </a:r>
            <a:endParaRPr lang="en-US" sz="2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36BEB8-E781-423F-9EA5-F0F184307F90}"/>
              </a:ext>
            </a:extLst>
          </p:cNvPr>
          <p:cNvSpPr txBox="1"/>
          <p:nvPr/>
        </p:nvSpPr>
        <p:spPr>
          <a:xfrm>
            <a:off x="1172204" y="1111518"/>
            <a:ext cx="9469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ea typeface="Calibri" panose="020F0502020204030204" pitchFamily="34" charset="0"/>
                <a:cs typeface="Calibri" panose="020F0502020204030204" pitchFamily="34" charset="0"/>
              </a:rPr>
              <a:t>Behaviour</a:t>
            </a:r>
            <a:r>
              <a:rPr lang="en-US" sz="2400" b="1" dirty="0">
                <a:ea typeface="Calibri" panose="020F0502020204030204" pitchFamily="34" charset="0"/>
                <a:cs typeface="Calibri" panose="020F0502020204030204" pitchFamily="34" charset="0"/>
              </a:rPr>
              <a:t> change techniques (BCTs)</a:t>
            </a: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 are methods used to facilitate the adoption of new desirable </a:t>
            </a:r>
            <a:r>
              <a:rPr lang="en-US" sz="2400" dirty="0" err="1">
                <a:ea typeface="Calibri" panose="020F0502020204030204" pitchFamily="34" charset="0"/>
                <a:cs typeface="Calibri" panose="020F0502020204030204" pitchFamily="34" charset="0"/>
              </a:rPr>
              <a:t>behaviours</a:t>
            </a: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 or the cessation of undesirable ones by targeting various psychological, social and environmental factors.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0CF5D6-454A-4D74-97BF-DA62E78C8C66}"/>
              </a:ext>
            </a:extLst>
          </p:cNvPr>
          <p:cNvSpPr txBox="1"/>
          <p:nvPr/>
        </p:nvSpPr>
        <p:spPr>
          <a:xfrm>
            <a:off x="1783704" y="6218505"/>
            <a:ext cx="9091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Dhippayom</a:t>
            </a:r>
            <a:r>
              <a:rPr lang="en-US" sz="1200" dirty="0"/>
              <a:t> et al. J Allergy Clin Immunol </a:t>
            </a:r>
            <a:r>
              <a:rPr lang="en-US" sz="1200" dirty="0" err="1"/>
              <a:t>Pract</a:t>
            </a:r>
            <a:r>
              <a:rPr lang="en-US" sz="1200" dirty="0"/>
              <a:t>. 2022;10(3):803-14.; </a:t>
            </a:r>
            <a:r>
              <a:rPr lang="en-US" sz="1200" dirty="0" err="1"/>
              <a:t>Federman</a:t>
            </a:r>
            <a:r>
              <a:rPr lang="en-US" sz="1200" dirty="0"/>
              <a:t> et al. JAMA Intern Med. 2019;179(8):1113-21</a:t>
            </a:r>
            <a:r>
              <a:rPr lang="en-US" dirty="0"/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2224C9-C373-4B34-9E3C-52B7BE4DF846}"/>
              </a:ext>
            </a:extLst>
          </p:cNvPr>
          <p:cNvSpPr txBox="1"/>
          <p:nvPr/>
        </p:nvSpPr>
        <p:spPr>
          <a:xfrm>
            <a:off x="1316564" y="5100175"/>
            <a:ext cx="95588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400" b="1" dirty="0">
                <a:ea typeface="Calibri" panose="020F0502020204030204" pitchFamily="34" charset="0"/>
                <a:cs typeface="Calibri" panose="020F0502020204030204" pitchFamily="34" charset="0"/>
              </a:rPr>
              <a:t>Low-intensity BCTs (≤1 per month) delivered by healthcare providers</a:t>
            </a: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 reduce hospitalizations and ED visits, compared to usual care.</a:t>
            </a:r>
          </a:p>
        </p:txBody>
      </p:sp>
    </p:spTree>
    <p:extLst>
      <p:ext uri="{BB962C8B-B14F-4D97-AF65-F5344CB8AC3E}">
        <p14:creationId xmlns:p14="http://schemas.microsoft.com/office/powerpoint/2010/main" val="503425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10271" y="484160"/>
            <a:ext cx="9778525" cy="768085"/>
          </a:xfrm>
        </p:spPr>
        <p:txBody>
          <a:bodyPr/>
          <a:lstStyle/>
          <a:p>
            <a:r>
              <a:rPr lang="en-US" altLang="ko-KR" sz="3600" b="1">
                <a:solidFill>
                  <a:srgbClr val="32AEB8"/>
                </a:solidFill>
              </a:rPr>
              <a:t>Components of Guided </a:t>
            </a:r>
          </a:p>
          <a:p>
            <a:r>
              <a:rPr lang="en-US" altLang="ko-KR" sz="3600" b="1">
                <a:solidFill>
                  <a:srgbClr val="32AEB8"/>
                </a:solidFill>
              </a:rPr>
              <a:t>Self-Management</a:t>
            </a:r>
            <a:endParaRPr lang="en-US" altLang="ko-KR" sz="3600" b="1" dirty="0">
              <a:solidFill>
                <a:srgbClr val="32AEB8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02CCDA-7364-7F5C-B93D-1231D65CD1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0756" y="2455175"/>
            <a:ext cx="8462651" cy="378592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D50DD58-F5E8-FD61-A5BC-DA9C75D254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271" y="1734843"/>
            <a:ext cx="3076831" cy="20551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EB9CB2-9575-2641-C60B-8E3A506144F8}"/>
              </a:ext>
            </a:extLst>
          </p:cNvPr>
          <p:cNvSpPr txBox="1"/>
          <p:nvPr/>
        </p:nvSpPr>
        <p:spPr>
          <a:xfrm>
            <a:off x="3470756" y="1734843"/>
            <a:ext cx="7865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Skills Training on Effective Inhaler Use</a:t>
            </a:r>
          </a:p>
        </p:txBody>
      </p:sp>
    </p:spTree>
    <p:extLst>
      <p:ext uri="{BB962C8B-B14F-4D97-AF65-F5344CB8AC3E}">
        <p14:creationId xmlns:p14="http://schemas.microsoft.com/office/powerpoint/2010/main" val="4307644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33901" y="457282"/>
            <a:ext cx="9466291" cy="768085"/>
          </a:xfrm>
        </p:spPr>
        <p:txBody>
          <a:bodyPr/>
          <a:lstStyle/>
          <a:p>
            <a:r>
              <a:rPr lang="en-US" altLang="ko-KR" sz="3600" b="1">
                <a:solidFill>
                  <a:srgbClr val="32AEB8"/>
                </a:solidFill>
              </a:rPr>
              <a:t>Components of Guided </a:t>
            </a:r>
          </a:p>
          <a:p>
            <a:r>
              <a:rPr lang="en-US" altLang="ko-KR" sz="3600" b="1">
                <a:solidFill>
                  <a:srgbClr val="32AEB8"/>
                </a:solidFill>
              </a:rPr>
              <a:t>Self-Management</a:t>
            </a:r>
            <a:endParaRPr lang="en-US" altLang="ko-KR" sz="3600" b="1" dirty="0">
              <a:solidFill>
                <a:srgbClr val="32AEB8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02CCDA-7364-7F5C-B93D-1231D65CD1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30" y="1897051"/>
            <a:ext cx="8462651" cy="378592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D50DD58-F5E8-FD61-A5BC-DA9C75D254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901" y="1611602"/>
            <a:ext cx="3076831" cy="205516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EEB9CB2-9575-2641-C60B-8E3A506144F8}"/>
              </a:ext>
            </a:extLst>
          </p:cNvPr>
          <p:cNvSpPr txBox="1"/>
          <p:nvPr/>
        </p:nvSpPr>
        <p:spPr>
          <a:xfrm>
            <a:off x="3908031" y="1411129"/>
            <a:ext cx="78653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Skills Training on Effective Inhaler Use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888313D-8AF2-45F3-8656-7A147B5F8634}"/>
              </a:ext>
            </a:extLst>
          </p:cNvPr>
          <p:cNvSpPr txBox="1"/>
          <p:nvPr/>
        </p:nvSpPr>
        <p:spPr>
          <a:xfrm>
            <a:off x="3210732" y="5436491"/>
            <a:ext cx="8981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ea typeface="Calibri" panose="020F0502020204030204" pitchFamily="34" charset="0"/>
                <a:cs typeface="Calibri" panose="020F0502020204030204" pitchFamily="34" charset="0"/>
              </a:rPr>
              <a:t>Improper use can lead to inadequate medication delivery, resulting in poor asthma control and an increased risk of exacerbations</a:t>
            </a:r>
          </a:p>
        </p:txBody>
      </p:sp>
    </p:spTree>
    <p:extLst>
      <p:ext uri="{BB962C8B-B14F-4D97-AF65-F5344CB8AC3E}">
        <p14:creationId xmlns:p14="http://schemas.microsoft.com/office/powerpoint/2010/main" val="18523857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4119" y="372938"/>
            <a:ext cx="9667013" cy="768085"/>
          </a:xfrm>
        </p:spPr>
        <p:txBody>
          <a:bodyPr/>
          <a:lstStyle/>
          <a:p>
            <a:r>
              <a:rPr lang="en-US" altLang="ko-KR" sz="3600" b="1">
                <a:solidFill>
                  <a:srgbClr val="32AEB8"/>
                </a:solidFill>
              </a:rPr>
              <a:t>Components of Guided </a:t>
            </a:r>
          </a:p>
          <a:p>
            <a:r>
              <a:rPr lang="en-US" altLang="ko-KR" sz="3600" b="1">
                <a:solidFill>
                  <a:srgbClr val="32AEB8"/>
                </a:solidFill>
              </a:rPr>
              <a:t>Self-Management</a:t>
            </a:r>
            <a:endParaRPr lang="en-US" altLang="ko-KR" sz="3600" b="1" dirty="0">
              <a:solidFill>
                <a:srgbClr val="32AEB8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50DD58-F5E8-FD61-A5BC-DA9C75D254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119" y="1373831"/>
            <a:ext cx="3076831" cy="20551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90AC0D-3AE4-25C9-1353-F1F699DA89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9962" y="1360835"/>
            <a:ext cx="2743341" cy="40070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3B49926-A492-38EC-F3D4-44DC0B90847E}"/>
              </a:ext>
            </a:extLst>
          </p:cNvPr>
          <p:cNvSpPr txBox="1"/>
          <p:nvPr/>
        </p:nvSpPr>
        <p:spPr>
          <a:xfrm>
            <a:off x="6442315" y="1380906"/>
            <a:ext cx="551739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Errors associated with uncontrolled asthma</a:t>
            </a:r>
          </a:p>
          <a:p>
            <a:endParaRPr lang="en-US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Actuation before inhalation </a:t>
            </a:r>
          </a:p>
          <a:p>
            <a:pPr algn="ctr"/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Incorrect preparation of the second dose inhalation </a:t>
            </a:r>
          </a:p>
          <a:p>
            <a:pPr algn="ctr"/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Exhaling into the inhaler device </a:t>
            </a:r>
          </a:p>
          <a:p>
            <a:pPr algn="ctr"/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• Not holding the device upright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3CDDCE-A613-85D7-8682-F5655394EC26}"/>
              </a:ext>
            </a:extLst>
          </p:cNvPr>
          <p:cNvSpPr txBox="1"/>
          <p:nvPr/>
        </p:nvSpPr>
        <p:spPr>
          <a:xfrm>
            <a:off x="7198963" y="6189602"/>
            <a:ext cx="4843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Price et al.. J Allergy Clin Immunol </a:t>
            </a:r>
            <a:r>
              <a:rPr lang="en-US" sz="1200" dirty="0" err="1"/>
              <a:t>Pract</a:t>
            </a:r>
            <a:r>
              <a:rPr lang="en-US" sz="1200" dirty="0"/>
              <a:t>. 2017;5(4):1071-81.e9. </a:t>
            </a:r>
          </a:p>
        </p:txBody>
      </p:sp>
    </p:spTree>
    <p:extLst>
      <p:ext uri="{BB962C8B-B14F-4D97-AF65-F5344CB8AC3E}">
        <p14:creationId xmlns:p14="http://schemas.microsoft.com/office/powerpoint/2010/main" val="135258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391399"/>
            <a:ext cx="9934642" cy="768085"/>
          </a:xfrm>
        </p:spPr>
        <p:txBody>
          <a:bodyPr/>
          <a:lstStyle/>
          <a:p>
            <a:r>
              <a:rPr lang="en-US" altLang="ko-KR" sz="3600" b="1">
                <a:solidFill>
                  <a:srgbClr val="32AEB8"/>
                </a:solidFill>
              </a:rPr>
              <a:t>Components of Guided </a:t>
            </a:r>
          </a:p>
          <a:p>
            <a:r>
              <a:rPr lang="en-US" altLang="ko-KR" sz="3600" b="1">
                <a:solidFill>
                  <a:srgbClr val="32AEB8"/>
                </a:solidFill>
              </a:rPr>
              <a:t>Self-Management</a:t>
            </a:r>
            <a:endParaRPr lang="en-US" altLang="ko-KR" sz="3600" b="1" dirty="0">
              <a:solidFill>
                <a:srgbClr val="32AEB8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50DD58-F5E8-FD61-A5BC-DA9C75D254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817" y="1373831"/>
            <a:ext cx="3076831" cy="20551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93CDDCE-A613-85D7-8682-F5655394EC26}"/>
              </a:ext>
            </a:extLst>
          </p:cNvPr>
          <p:cNvSpPr txBox="1"/>
          <p:nvPr/>
        </p:nvSpPr>
        <p:spPr>
          <a:xfrm>
            <a:off x="7198963" y="6189602"/>
            <a:ext cx="4843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Price et al.. J Allergy Clin Immunol </a:t>
            </a:r>
            <a:r>
              <a:rPr lang="en-US" sz="1200" dirty="0" err="1"/>
              <a:t>Pract</a:t>
            </a:r>
            <a:r>
              <a:rPr lang="en-US" sz="1200" dirty="0"/>
              <a:t>. 2017;5(4):1071-81.e9.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5A7FF6-E64B-4EFD-BEFF-231167159E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8963" y="1364911"/>
            <a:ext cx="3760000" cy="38761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167DBDE-2E22-E100-3BEF-C004EEB6AF61}"/>
              </a:ext>
            </a:extLst>
          </p:cNvPr>
          <p:cNvSpPr txBox="1"/>
          <p:nvPr/>
        </p:nvSpPr>
        <p:spPr>
          <a:xfrm>
            <a:off x="7391448" y="1441467"/>
            <a:ext cx="445825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Errors associated with uncontrolled asthma &amp; exacerbation</a:t>
            </a:r>
          </a:p>
          <a:p>
            <a:endParaRPr lang="en-US" sz="2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• Insufficient inspiratory effort </a:t>
            </a:r>
          </a:p>
        </p:txBody>
      </p:sp>
    </p:spTree>
    <p:extLst>
      <p:ext uri="{BB962C8B-B14F-4D97-AF65-F5344CB8AC3E}">
        <p14:creationId xmlns:p14="http://schemas.microsoft.com/office/powerpoint/2010/main" val="4220161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A1739C36-E9D3-4A7B-0E56-46F625D02C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9307253"/>
              </p:ext>
            </p:extLst>
          </p:nvPr>
        </p:nvGraphicFramePr>
        <p:xfrm>
          <a:off x="3171125" y="829159"/>
          <a:ext cx="8468101" cy="5471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9C8CEF0-3411-884F-5BE4-C1CBE2E90AF7}"/>
              </a:ext>
            </a:extLst>
          </p:cNvPr>
          <p:cNvSpPr txBox="1"/>
          <p:nvPr/>
        </p:nvSpPr>
        <p:spPr>
          <a:xfrm>
            <a:off x="813661" y="2076774"/>
            <a:ext cx="281294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tx2">
                    <a:lumMod val="75000"/>
                  </a:schemeClr>
                </a:solidFill>
              </a:rPr>
              <a:t>Principles of effective inhaler technique education</a:t>
            </a:r>
          </a:p>
        </p:txBody>
      </p:sp>
    </p:spTree>
    <p:extLst>
      <p:ext uri="{BB962C8B-B14F-4D97-AF65-F5344CB8AC3E}">
        <p14:creationId xmlns:p14="http://schemas.microsoft.com/office/powerpoint/2010/main" val="3013166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2633" y="400657"/>
            <a:ext cx="11927666" cy="768085"/>
          </a:xfrm>
        </p:spPr>
        <p:txBody>
          <a:bodyPr/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Learning Objectives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1E85C36-14BE-7F54-C0BB-190CCD837B62}"/>
              </a:ext>
            </a:extLst>
          </p:cNvPr>
          <p:cNvSpPr/>
          <p:nvPr/>
        </p:nvSpPr>
        <p:spPr>
          <a:xfrm>
            <a:off x="619932" y="1498148"/>
            <a:ext cx="767166" cy="6896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3E819E-48ED-E263-DA16-7FFA3A7D90D8}"/>
              </a:ext>
            </a:extLst>
          </p:cNvPr>
          <p:cNvSpPr txBox="1"/>
          <p:nvPr/>
        </p:nvSpPr>
        <p:spPr>
          <a:xfrm>
            <a:off x="1689314" y="1612152"/>
            <a:ext cx="10064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Understand the key components of effective patient education.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F6A3B98-FF26-CE05-E20E-4DD42C1BAAB6}"/>
              </a:ext>
            </a:extLst>
          </p:cNvPr>
          <p:cNvSpPr/>
          <p:nvPr/>
        </p:nvSpPr>
        <p:spPr>
          <a:xfrm>
            <a:off x="619932" y="3378631"/>
            <a:ext cx="767166" cy="6896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2E8C09-1A79-C52B-7CA9-F8E89B092F73}"/>
              </a:ext>
            </a:extLst>
          </p:cNvPr>
          <p:cNvSpPr txBox="1"/>
          <p:nvPr/>
        </p:nvSpPr>
        <p:spPr>
          <a:xfrm>
            <a:off x="1689314" y="2510700"/>
            <a:ext cx="80978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Skills training on effective use of inhaler devices.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393BFF-DD40-4B5C-B492-DD5C7079AB77}"/>
              </a:ext>
            </a:extLst>
          </p:cNvPr>
          <p:cNvSpPr txBox="1"/>
          <p:nvPr/>
        </p:nvSpPr>
        <p:spPr>
          <a:xfrm>
            <a:off x="1689314" y="3492635"/>
            <a:ext cx="9433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Explore strategies for improving patient adherence.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D1E0B4B-9C36-1A76-6D3D-2FE684217E38}"/>
              </a:ext>
            </a:extLst>
          </p:cNvPr>
          <p:cNvSpPr/>
          <p:nvPr/>
        </p:nvSpPr>
        <p:spPr>
          <a:xfrm>
            <a:off x="619932" y="2426686"/>
            <a:ext cx="767166" cy="6896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387957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E20B283-3573-DC79-1308-B9481EA2B683}"/>
              </a:ext>
            </a:extLst>
          </p:cNvPr>
          <p:cNvSpPr txBox="1"/>
          <p:nvPr/>
        </p:nvSpPr>
        <p:spPr>
          <a:xfrm>
            <a:off x="108769" y="204224"/>
            <a:ext cx="1003831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200" b="1" dirty="0">
                <a:solidFill>
                  <a:srgbClr val="32AEB8"/>
                </a:solidFill>
              </a:rPr>
              <a:t>SELECTING AN INHALER FOR A PATIENT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5AB4B6-BCA4-95EC-0ABC-0DD5F5BA3F65}"/>
              </a:ext>
            </a:extLst>
          </p:cNvPr>
          <p:cNvSpPr txBox="1"/>
          <p:nvPr/>
        </p:nvSpPr>
        <p:spPr>
          <a:xfrm>
            <a:off x="7202407" y="6331057"/>
            <a:ext cx="58893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Halpin &amp; Mahler. Ann Am </a:t>
            </a:r>
            <a:r>
              <a:rPr lang="en-US" sz="1100" dirty="0" err="1"/>
              <a:t>Thorac</a:t>
            </a:r>
            <a:r>
              <a:rPr lang="en-US" sz="1100" dirty="0"/>
              <a:t> Soc. 2022;19(7):1213-20.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FC5225E9-0189-A2F5-071D-A0B61F65D9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5943548"/>
              </p:ext>
            </p:extLst>
          </p:nvPr>
        </p:nvGraphicFramePr>
        <p:xfrm>
          <a:off x="2019085" y="94338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2BCA2B60-1FD0-B146-59FD-106316738B1B}"/>
              </a:ext>
            </a:extLst>
          </p:cNvPr>
          <p:cNvSpPr txBox="1"/>
          <p:nvPr/>
        </p:nvSpPr>
        <p:spPr>
          <a:xfrm>
            <a:off x="3928820" y="1270861"/>
            <a:ext cx="14878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Ability to perform specific inhalation </a:t>
            </a:r>
            <a:r>
              <a:rPr lang="en-US" sz="1600" b="1" dirty="0" err="1">
                <a:solidFill>
                  <a:schemeClr val="bg1"/>
                </a:solidFill>
              </a:rPr>
              <a:t>manoeuvre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0B1A4F-A7EC-FEE7-A748-A29B9F2954AF}"/>
              </a:ext>
            </a:extLst>
          </p:cNvPr>
          <p:cNvSpPr txBox="1"/>
          <p:nvPr/>
        </p:nvSpPr>
        <p:spPr>
          <a:xfrm>
            <a:off x="6796007" y="3200400"/>
            <a:ext cx="14335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Availability of molecules in the device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7846D1-33AD-7311-7CCA-E4F8853BBA96}"/>
              </a:ext>
            </a:extLst>
          </p:cNvPr>
          <p:cNvSpPr txBox="1"/>
          <p:nvPr/>
        </p:nvSpPr>
        <p:spPr>
          <a:xfrm>
            <a:off x="3928820" y="4936210"/>
            <a:ext cx="14335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Continuity of the device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B8905C-3BD5-DCC6-4C74-C093A5498FF6}"/>
              </a:ext>
            </a:extLst>
          </p:cNvPr>
          <p:cNvSpPr txBox="1"/>
          <p:nvPr/>
        </p:nvSpPr>
        <p:spPr>
          <a:xfrm>
            <a:off x="5613830" y="5105487"/>
            <a:ext cx="1658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Environmental impact</a:t>
            </a:r>
          </a:p>
        </p:txBody>
      </p:sp>
    </p:spTree>
    <p:extLst>
      <p:ext uri="{BB962C8B-B14F-4D97-AF65-F5344CB8AC3E}">
        <p14:creationId xmlns:p14="http://schemas.microsoft.com/office/powerpoint/2010/main" val="4287587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0D8455F-05A5-5BA7-0F6D-011DFC82A8FF}"/>
              </a:ext>
            </a:extLst>
          </p:cNvPr>
          <p:cNvSpPr/>
          <p:nvPr/>
        </p:nvSpPr>
        <p:spPr>
          <a:xfrm>
            <a:off x="8772041" y="85242"/>
            <a:ext cx="3347634" cy="782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FD5043-7C0D-6337-EDA6-DE282E63E3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117" y="247486"/>
            <a:ext cx="11786839" cy="636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7647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E20B283-3573-DC79-1308-B9481EA2B683}"/>
              </a:ext>
            </a:extLst>
          </p:cNvPr>
          <p:cNvSpPr txBox="1"/>
          <p:nvPr/>
        </p:nvSpPr>
        <p:spPr>
          <a:xfrm>
            <a:off x="107887" y="194952"/>
            <a:ext cx="966058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200" b="1">
                <a:solidFill>
                  <a:srgbClr val="32AEB8"/>
                </a:solidFill>
              </a:rPr>
              <a:t>Components of Guided </a:t>
            </a:r>
          </a:p>
          <a:p>
            <a:r>
              <a:rPr lang="en-US" altLang="ko-KR" sz="3200" b="1">
                <a:solidFill>
                  <a:srgbClr val="32AEB8"/>
                </a:solidFill>
              </a:rPr>
              <a:t>Self-Management</a:t>
            </a:r>
            <a:endParaRPr lang="en-US" altLang="ko-KR" sz="3200" b="1" dirty="0">
              <a:solidFill>
                <a:srgbClr val="32AEB8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5AB4B6-BCA4-95EC-0ABC-0DD5F5BA3F65}"/>
              </a:ext>
            </a:extLst>
          </p:cNvPr>
          <p:cNvSpPr txBox="1"/>
          <p:nvPr/>
        </p:nvSpPr>
        <p:spPr>
          <a:xfrm>
            <a:off x="3151322" y="6280250"/>
            <a:ext cx="58893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err="1"/>
              <a:t>Gagné</a:t>
            </a:r>
            <a:r>
              <a:rPr lang="en-US" sz="1100" dirty="0"/>
              <a:t> et </a:t>
            </a:r>
            <a:r>
              <a:rPr lang="en-US" sz="1100" dirty="0" err="1"/>
              <a:t>alBr</a:t>
            </a:r>
            <a:r>
              <a:rPr lang="en-US" sz="1100" dirty="0"/>
              <a:t> J Clin </a:t>
            </a:r>
            <a:r>
              <a:rPr lang="en-US" sz="1100" dirty="0" err="1"/>
              <a:t>Pharmacol</a:t>
            </a:r>
            <a:r>
              <a:rPr lang="en-US" sz="1100" dirty="0"/>
              <a:t>. 2018;84(9):1928-40.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4B9099-C811-C49A-CF9C-8284EDEB2862}"/>
              </a:ext>
            </a:extLst>
          </p:cNvPr>
          <p:cNvSpPr txBox="1"/>
          <p:nvPr/>
        </p:nvSpPr>
        <p:spPr>
          <a:xfrm>
            <a:off x="4223677" y="1044084"/>
            <a:ext cx="78604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Patient-reported outcome instruments (PROs) are simple, timely and inexpensive tools that can be used in clinical practice.</a:t>
            </a:r>
          </a:p>
          <a:p>
            <a:pPr algn="just"/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PROs that have been validated to assess adherence to inhaled maintenance medications in adults with asthma include: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8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631825" indent="-285750" algn="just">
              <a:buFont typeface="Wingdings" panose="05000000000000000000" pitchFamily="2" charset="2"/>
              <a:buChar char="Ø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Test of Adherence to Inhalers (TAI) </a:t>
            </a:r>
          </a:p>
          <a:p>
            <a:pPr marL="631825" indent="-285750" algn="just">
              <a:buFont typeface="Wingdings" panose="05000000000000000000" pitchFamily="2" charset="2"/>
              <a:buChar char="Ø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Medication Adherence Report Scale for Asthma </a:t>
            </a:r>
          </a:p>
          <a:p>
            <a:pPr marL="631825" indent="-285750" algn="just">
              <a:buFont typeface="Wingdings" panose="05000000000000000000" pitchFamily="2" charset="2"/>
              <a:buChar char="Ø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Adherence Questionnaire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C1D0EA-AD0F-767D-CFD5-9074A0770A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178" y="1813008"/>
            <a:ext cx="3385209" cy="2241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0526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DEFB575-F020-ECCC-D2D9-D14C0DF079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680" y="112232"/>
            <a:ext cx="4713754" cy="651744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1CCDCC-3EA9-1249-3B6A-8F115392AC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1942" y="1407711"/>
            <a:ext cx="6522165" cy="394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2565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E20B283-3573-DC79-1308-B9481EA2B683}"/>
              </a:ext>
            </a:extLst>
          </p:cNvPr>
          <p:cNvSpPr txBox="1"/>
          <p:nvPr/>
        </p:nvSpPr>
        <p:spPr>
          <a:xfrm>
            <a:off x="195492" y="198858"/>
            <a:ext cx="926074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200" b="1">
                <a:solidFill>
                  <a:srgbClr val="32AEB8"/>
                </a:solidFill>
              </a:rPr>
              <a:t>Components of Guided </a:t>
            </a:r>
          </a:p>
          <a:p>
            <a:r>
              <a:rPr lang="en-US" altLang="ko-KR" sz="3200" b="1">
                <a:solidFill>
                  <a:srgbClr val="32AEB8"/>
                </a:solidFill>
              </a:rPr>
              <a:t>Self-Management</a:t>
            </a:r>
            <a:endParaRPr lang="en-US" altLang="ko-KR" sz="3200" b="1" dirty="0">
              <a:solidFill>
                <a:srgbClr val="32AEB8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4B9099-C811-C49A-CF9C-8284EDEB2862}"/>
              </a:ext>
            </a:extLst>
          </p:cNvPr>
          <p:cNvSpPr txBox="1"/>
          <p:nvPr/>
        </p:nvSpPr>
        <p:spPr>
          <a:xfrm>
            <a:off x="4463513" y="1350214"/>
            <a:ext cx="735718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Besides PRO, records on prescribed medications from electronic health records can also be used to indirectly estimate adherence.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8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Two of the most widely used adherence measures are the </a:t>
            </a:r>
          </a:p>
          <a:p>
            <a:pPr marL="631825" indent="-342900" algn="just">
              <a:buFont typeface="Wingdings" panose="05000000000000000000" pitchFamily="2" charset="2"/>
              <a:buChar char="Ø"/>
            </a:pPr>
            <a:r>
              <a:rPr lang="en-US" sz="2800" b="1" dirty="0">
                <a:ea typeface="Calibri" panose="020F0502020204030204" pitchFamily="34" charset="0"/>
                <a:cs typeface="Calibri" panose="020F0502020204030204" pitchFamily="34" charset="0"/>
              </a:rPr>
              <a:t>medication possession ratio </a:t>
            </a:r>
          </a:p>
          <a:p>
            <a:pPr marL="631825" indent="-342900" algn="just">
              <a:buFont typeface="Wingdings" panose="05000000000000000000" pitchFamily="2" charset="2"/>
              <a:buChar char="Ø"/>
            </a:pPr>
            <a:r>
              <a:rPr lang="en-US" sz="2800" b="1" dirty="0">
                <a:ea typeface="Calibri" panose="020F0502020204030204" pitchFamily="34" charset="0"/>
                <a:cs typeface="Calibri" panose="020F0502020204030204" pitchFamily="34" charset="0"/>
              </a:rPr>
              <a:t>proportion of days covered</a:t>
            </a: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C1D0EA-AD0F-767D-CFD5-9074A0770A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474" y="1755935"/>
            <a:ext cx="3385209" cy="224133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EEF7739-6143-81AD-3183-1E3DF68440B2}"/>
              </a:ext>
            </a:extLst>
          </p:cNvPr>
          <p:cNvSpPr txBox="1"/>
          <p:nvPr/>
        </p:nvSpPr>
        <p:spPr>
          <a:xfrm>
            <a:off x="3151322" y="6280250"/>
            <a:ext cx="58893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Asamoah-</a:t>
            </a:r>
            <a:r>
              <a:rPr lang="en-US" sz="1100" dirty="0" err="1"/>
              <a:t>Boaheng</a:t>
            </a:r>
            <a:r>
              <a:rPr lang="en-US" sz="1100" dirty="0"/>
              <a:t> et al. Clin Epidemiol. 2021;13:981-1010.</a:t>
            </a:r>
          </a:p>
        </p:txBody>
      </p:sp>
    </p:spTree>
    <p:extLst>
      <p:ext uri="{BB962C8B-B14F-4D97-AF65-F5344CB8AC3E}">
        <p14:creationId xmlns:p14="http://schemas.microsoft.com/office/powerpoint/2010/main" val="8464003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E20B283-3573-DC79-1308-B9481EA2B683}"/>
              </a:ext>
            </a:extLst>
          </p:cNvPr>
          <p:cNvSpPr txBox="1"/>
          <p:nvPr/>
        </p:nvSpPr>
        <p:spPr>
          <a:xfrm>
            <a:off x="206644" y="149885"/>
            <a:ext cx="58893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600" b="1" dirty="0">
                <a:solidFill>
                  <a:srgbClr val="32AEB8"/>
                </a:solidFill>
              </a:rPr>
              <a:t>Types of Non-adherence</a:t>
            </a:r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99DC197D-D2EA-43A6-BCA2-D1EAFB2782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56198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A40A0FD7-499F-455A-9931-1DD0623F4012}"/>
              </a:ext>
            </a:extLst>
          </p:cNvPr>
          <p:cNvSpPr txBox="1"/>
          <p:nvPr/>
        </p:nvSpPr>
        <p:spPr>
          <a:xfrm>
            <a:off x="992981" y="2514600"/>
            <a:ext cx="942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Erratic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B6BE636-933E-42C2-9FB1-DFBD4B1323FC}"/>
              </a:ext>
            </a:extLst>
          </p:cNvPr>
          <p:cNvSpPr txBox="1"/>
          <p:nvPr/>
        </p:nvSpPr>
        <p:spPr>
          <a:xfrm>
            <a:off x="773906" y="3801239"/>
            <a:ext cx="1928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Unwitting</a:t>
            </a:r>
            <a:endParaRPr lang="en-US" sz="11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9799A0-8685-4287-B498-1A79937EEDAD}"/>
              </a:ext>
            </a:extLst>
          </p:cNvPr>
          <p:cNvSpPr txBox="1"/>
          <p:nvPr/>
        </p:nvSpPr>
        <p:spPr>
          <a:xfrm>
            <a:off x="635794" y="5087878"/>
            <a:ext cx="15859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Intelligent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14669339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E20B283-3573-DC79-1308-B9481EA2B683}"/>
              </a:ext>
            </a:extLst>
          </p:cNvPr>
          <p:cNvSpPr txBox="1"/>
          <p:nvPr/>
        </p:nvSpPr>
        <p:spPr>
          <a:xfrm>
            <a:off x="391331" y="316140"/>
            <a:ext cx="83187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Erratic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6CC600A-3DE7-7245-BBB3-E867754744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737" y="1402071"/>
            <a:ext cx="10381785" cy="41319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D8D577-D309-E650-CEB0-3E18B8B37A0A}"/>
              </a:ext>
            </a:extLst>
          </p:cNvPr>
          <p:cNvSpPr txBox="1"/>
          <p:nvPr/>
        </p:nvSpPr>
        <p:spPr>
          <a:xfrm>
            <a:off x="2874936" y="6013342"/>
            <a:ext cx="6183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van de Hei et al. J Allergy Clin Immunol </a:t>
            </a:r>
            <a:r>
              <a:rPr lang="en-US" sz="1200" dirty="0" err="1"/>
              <a:t>Pract</a:t>
            </a:r>
            <a:r>
              <a:rPr lang="en-US" sz="1200" dirty="0"/>
              <a:t>. 2021;9(11):3979-94.</a:t>
            </a:r>
          </a:p>
        </p:txBody>
      </p:sp>
    </p:spTree>
    <p:extLst>
      <p:ext uri="{BB962C8B-B14F-4D97-AF65-F5344CB8AC3E}">
        <p14:creationId xmlns:p14="http://schemas.microsoft.com/office/powerpoint/2010/main" val="14485630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E20B283-3573-DC79-1308-B9481EA2B683}"/>
              </a:ext>
            </a:extLst>
          </p:cNvPr>
          <p:cNvSpPr txBox="1"/>
          <p:nvPr/>
        </p:nvSpPr>
        <p:spPr>
          <a:xfrm>
            <a:off x="391331" y="316140"/>
            <a:ext cx="83187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Unwitting</a:t>
            </a:r>
            <a:endParaRPr lang="en-US" altLang="ko-KR" sz="3600" b="1" dirty="0">
              <a:solidFill>
                <a:srgbClr val="32AEB8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1C6C7C-1B89-658A-7D5E-3C865BE0D1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712" y="1474577"/>
            <a:ext cx="10772078" cy="39088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DFF5BF-D5EC-6F78-A3C9-8D79371BA79A}"/>
              </a:ext>
            </a:extLst>
          </p:cNvPr>
          <p:cNvSpPr txBox="1"/>
          <p:nvPr/>
        </p:nvSpPr>
        <p:spPr>
          <a:xfrm>
            <a:off x="2874936" y="6013342"/>
            <a:ext cx="6183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van de Hei et al. J Allergy Clin Immunol </a:t>
            </a:r>
            <a:r>
              <a:rPr lang="en-US" sz="1200" dirty="0" err="1"/>
              <a:t>Pract</a:t>
            </a:r>
            <a:r>
              <a:rPr lang="en-US" sz="1200" dirty="0"/>
              <a:t>. 2021;9(11):3979-94.</a:t>
            </a:r>
          </a:p>
        </p:txBody>
      </p:sp>
    </p:spTree>
    <p:extLst>
      <p:ext uri="{BB962C8B-B14F-4D97-AF65-F5344CB8AC3E}">
        <p14:creationId xmlns:p14="http://schemas.microsoft.com/office/powerpoint/2010/main" val="37567726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E20B283-3573-DC79-1308-B9481EA2B683}"/>
              </a:ext>
            </a:extLst>
          </p:cNvPr>
          <p:cNvSpPr txBox="1"/>
          <p:nvPr/>
        </p:nvSpPr>
        <p:spPr>
          <a:xfrm>
            <a:off x="391331" y="316140"/>
            <a:ext cx="831871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Intelligent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DE77F3-9F5D-21EA-907C-5D023897A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7717" y="1290234"/>
            <a:ext cx="9288966" cy="42775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19D2CD-C3BD-9B9C-097D-9E694D34D9EA}"/>
              </a:ext>
            </a:extLst>
          </p:cNvPr>
          <p:cNvSpPr txBox="1"/>
          <p:nvPr/>
        </p:nvSpPr>
        <p:spPr>
          <a:xfrm>
            <a:off x="2874936" y="6013342"/>
            <a:ext cx="6183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van de Hei et al. J Allergy Clin Immunol </a:t>
            </a:r>
            <a:r>
              <a:rPr lang="en-US" sz="1200" dirty="0" err="1"/>
              <a:t>Pract</a:t>
            </a:r>
            <a:r>
              <a:rPr lang="en-US" sz="1200" dirty="0"/>
              <a:t>. 2021;9(11):3979-94.</a:t>
            </a:r>
          </a:p>
        </p:txBody>
      </p:sp>
    </p:spTree>
    <p:extLst>
      <p:ext uri="{BB962C8B-B14F-4D97-AF65-F5344CB8AC3E}">
        <p14:creationId xmlns:p14="http://schemas.microsoft.com/office/powerpoint/2010/main" val="40565754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E20B283-3573-DC79-1308-B9481EA2B683}"/>
              </a:ext>
            </a:extLst>
          </p:cNvPr>
          <p:cNvSpPr txBox="1"/>
          <p:nvPr/>
        </p:nvSpPr>
        <p:spPr>
          <a:xfrm>
            <a:off x="267345" y="246223"/>
            <a:ext cx="86131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600" b="1" dirty="0">
                <a:solidFill>
                  <a:srgbClr val="32AEB8"/>
                </a:solidFill>
              </a:rPr>
              <a:t>Who Can Provide Patient Education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76514D-6BCD-18DC-EE35-FAE7702FCF77}"/>
              </a:ext>
            </a:extLst>
          </p:cNvPr>
          <p:cNvSpPr txBox="1"/>
          <p:nvPr/>
        </p:nvSpPr>
        <p:spPr>
          <a:xfrm>
            <a:off x="-16586" y="1446552"/>
            <a:ext cx="123000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Asthma education can be provided by any healthcare providers, including pharmacists and nurses.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177B4D7-32E0-7F97-5122-C0004AAB74B0}"/>
              </a:ext>
            </a:extLst>
          </p:cNvPr>
          <p:cNvSpPr/>
          <p:nvPr/>
        </p:nvSpPr>
        <p:spPr>
          <a:xfrm>
            <a:off x="0" y="2404075"/>
            <a:ext cx="12192000" cy="42446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86F1A6-3047-3CBB-F165-CE4B530094A0}"/>
              </a:ext>
            </a:extLst>
          </p:cNvPr>
          <p:cNvSpPr txBox="1"/>
          <p:nvPr/>
        </p:nvSpPr>
        <p:spPr>
          <a:xfrm>
            <a:off x="612183" y="2603589"/>
            <a:ext cx="36136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>
                    <a:lumMod val="75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Respiratory Medication Therapy Adherence Clinic (RMTAC) </a:t>
            </a:r>
          </a:p>
          <a:p>
            <a:endParaRPr lang="en-US" sz="20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Conducted by pharmacists in collaboration with other healthcare providers.</a:t>
            </a:r>
          </a:p>
          <a:p>
            <a:pPr algn="ctr"/>
            <a:r>
              <a:rPr 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sz="2000" dirty="0">
                <a:ea typeface="Calibri" panose="020F0502020204030204" pitchFamily="34" charset="0"/>
                <a:cs typeface="Calibri" panose="020F0502020204030204" pitchFamily="34" charset="0"/>
              </a:rPr>
              <a:t>Providing education, monitoring adherence and resolving medication related problems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24E70A8-1B86-7098-76EF-08F7773EE33F}"/>
              </a:ext>
            </a:extLst>
          </p:cNvPr>
          <p:cNvSpPr/>
          <p:nvPr/>
        </p:nvSpPr>
        <p:spPr>
          <a:xfrm>
            <a:off x="4448013" y="2626963"/>
            <a:ext cx="3370882" cy="3223647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E62D22-2F00-B607-6F40-09212B045CB3}"/>
              </a:ext>
            </a:extLst>
          </p:cNvPr>
          <p:cNvSpPr txBox="1"/>
          <p:nvPr/>
        </p:nvSpPr>
        <p:spPr>
          <a:xfrm>
            <a:off x="5117024" y="3473329"/>
            <a:ext cx="20612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ea typeface="Calibri" panose="020F0502020204030204" pitchFamily="34" charset="0"/>
                <a:cs typeface="Calibri" panose="020F0502020204030204" pitchFamily="34" charset="0"/>
              </a:rPr>
              <a:t>Achieved </a:t>
            </a:r>
          </a:p>
          <a:p>
            <a:pPr algn="ctr"/>
            <a:r>
              <a:rPr lang="en-US" sz="2800" b="1" dirty="0">
                <a:ea typeface="Calibri" panose="020F0502020204030204" pitchFamily="34" charset="0"/>
                <a:cs typeface="Calibri" panose="020F0502020204030204" pitchFamily="34" charset="0"/>
              </a:rPr>
              <a:t>Better controlled asthma  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D08BAEE-030E-D7F7-1185-8DA3E59E23C1}"/>
              </a:ext>
            </a:extLst>
          </p:cNvPr>
          <p:cNvSpPr/>
          <p:nvPr/>
        </p:nvSpPr>
        <p:spPr>
          <a:xfrm>
            <a:off x="8208935" y="2626962"/>
            <a:ext cx="3370882" cy="3223647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BA17B5-D1D7-1E20-D502-1A5AB91B959C}"/>
              </a:ext>
            </a:extLst>
          </p:cNvPr>
          <p:cNvSpPr txBox="1"/>
          <p:nvPr/>
        </p:nvSpPr>
        <p:spPr>
          <a:xfrm>
            <a:off x="8819827" y="3404814"/>
            <a:ext cx="23221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ea typeface="Calibri" panose="020F0502020204030204" pitchFamily="34" charset="0"/>
                <a:cs typeface="Calibri" panose="020F0502020204030204" pitchFamily="34" charset="0"/>
              </a:rPr>
              <a:t>Majority mastered good inhaler technique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73C205-E4E9-FD7D-079D-7327F66CB709}"/>
              </a:ext>
            </a:extLst>
          </p:cNvPr>
          <p:cNvSpPr txBox="1"/>
          <p:nvPr/>
        </p:nvSpPr>
        <p:spPr>
          <a:xfrm>
            <a:off x="5026617" y="6150961"/>
            <a:ext cx="63646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Chiew</a:t>
            </a:r>
            <a:r>
              <a:rPr lang="en-US" sz="1200" dirty="0"/>
              <a:t> et al. Perak Medical Journal. 2019;1(Supp 01).</a:t>
            </a:r>
          </a:p>
        </p:txBody>
      </p:sp>
    </p:spTree>
    <p:extLst>
      <p:ext uri="{BB962C8B-B14F-4D97-AF65-F5344CB8AC3E}">
        <p14:creationId xmlns:p14="http://schemas.microsoft.com/office/powerpoint/2010/main" val="3279884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2881" y="317529"/>
            <a:ext cx="9825643" cy="768085"/>
          </a:xfrm>
        </p:spPr>
        <p:txBody>
          <a:bodyPr/>
          <a:lstStyle/>
          <a:p>
            <a:r>
              <a:rPr lang="en-US" altLang="ko-KR" sz="3600" b="1" dirty="0">
                <a:solidFill>
                  <a:srgbClr val="32AEB8"/>
                </a:solidFill>
              </a:rPr>
              <a:t>Main Goal of Patient Education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7B9C2D-3EA7-92AC-A23E-46016BA7DE48}"/>
              </a:ext>
            </a:extLst>
          </p:cNvPr>
          <p:cNvSpPr txBox="1"/>
          <p:nvPr/>
        </p:nvSpPr>
        <p:spPr>
          <a:xfrm>
            <a:off x="654342" y="2060784"/>
            <a:ext cx="10729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a typeface="Calibri" panose="020F0502020204030204" pitchFamily="34" charset="0"/>
                <a:cs typeface="Calibri" panose="020F0502020204030204" pitchFamily="34" charset="0"/>
              </a:rPr>
              <a:t>To provide patients and their family/other carers with </a:t>
            </a:r>
            <a:r>
              <a:rPr lang="en-US" sz="3600" b="1" dirty="0">
                <a:solidFill>
                  <a:srgbClr val="0070C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suitable information and training on asthma management </a:t>
            </a:r>
            <a:r>
              <a:rPr lang="en-US" sz="3600" dirty="0">
                <a:ea typeface="Calibri" panose="020F0502020204030204" pitchFamily="34" charset="0"/>
                <a:cs typeface="Calibri" panose="020F0502020204030204" pitchFamily="34" charset="0"/>
              </a:rPr>
              <a:t>in partnership with their healthcare providers.</a:t>
            </a:r>
          </a:p>
        </p:txBody>
      </p:sp>
    </p:spTree>
    <p:extLst>
      <p:ext uri="{BB962C8B-B14F-4D97-AF65-F5344CB8AC3E}">
        <p14:creationId xmlns:p14="http://schemas.microsoft.com/office/powerpoint/2010/main" val="36995247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E20B283-3573-DC79-1308-B9481EA2B683}"/>
              </a:ext>
            </a:extLst>
          </p:cNvPr>
          <p:cNvSpPr txBox="1"/>
          <p:nvPr/>
        </p:nvSpPr>
        <p:spPr>
          <a:xfrm>
            <a:off x="313840" y="331638"/>
            <a:ext cx="85279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600" b="1" dirty="0">
                <a:solidFill>
                  <a:srgbClr val="32AEB8"/>
                </a:solidFill>
              </a:rPr>
              <a:t>Who Can Provide Patient Education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76514D-6BCD-18DC-EE35-FAE7702FCF77}"/>
              </a:ext>
            </a:extLst>
          </p:cNvPr>
          <p:cNvSpPr txBox="1"/>
          <p:nvPr/>
        </p:nvSpPr>
        <p:spPr>
          <a:xfrm>
            <a:off x="559230" y="1309607"/>
            <a:ext cx="1107353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/>
              <a:t>Guided self-management provided by </a:t>
            </a:r>
            <a:r>
              <a:rPr lang="en-US" sz="2800" b="1" dirty="0"/>
              <a:t>trained asthma educators </a:t>
            </a:r>
            <a:r>
              <a:rPr lang="en-US" sz="2800" dirty="0"/>
              <a:t>in an RCT had been shown to improve patient outcomes compared with usual care in terms of: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800" dirty="0"/>
              <a:t>QoL based on AQLQ score (MD=0.52, 95% CI 0.19 to 0.83)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800" dirty="0"/>
              <a:t>Asthma control based on ACQ score (MD= -0.68, 95% CI -0.99 to -0.38)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800" dirty="0"/>
              <a:t>Mean number of moderate to severe exacerbations per patient (SMD=-0.25, 95%CI -0.47 to -0.03)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800" dirty="0"/>
              <a:t>Total number of exacerbations (RR=0.51, 95% CI 0.28 to 0.95)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800" dirty="0"/>
              <a:t>PEF (SMD=31.42, 95% CI 13.21 to 49.62)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65E38D-2B62-42A3-9AAF-8BA935DAE1DC}"/>
              </a:ext>
            </a:extLst>
          </p:cNvPr>
          <p:cNvSpPr/>
          <p:nvPr/>
        </p:nvSpPr>
        <p:spPr>
          <a:xfrm>
            <a:off x="559230" y="6249363"/>
            <a:ext cx="97258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1200" dirty="0" err="1"/>
              <a:t>Babineau</a:t>
            </a:r>
            <a:r>
              <a:rPr lang="en-MY" sz="1200" dirty="0"/>
              <a:t>-Therrien J, et al. Patient </a:t>
            </a:r>
            <a:r>
              <a:rPr lang="en-MY" sz="1200" dirty="0" err="1"/>
              <a:t>Educ</a:t>
            </a:r>
            <a:r>
              <a:rPr lang="en-MY" sz="1200" dirty="0"/>
              <a:t> </a:t>
            </a:r>
            <a:r>
              <a:rPr lang="en-MY" sz="1200" dirty="0" err="1"/>
              <a:t>Couns</a:t>
            </a:r>
            <a:r>
              <a:rPr lang="en-MY" sz="1200" dirty="0"/>
              <a:t>. 2020;103(8):1498-506.</a:t>
            </a:r>
          </a:p>
        </p:txBody>
      </p:sp>
    </p:spTree>
    <p:extLst>
      <p:ext uri="{BB962C8B-B14F-4D97-AF65-F5344CB8AC3E}">
        <p14:creationId xmlns:p14="http://schemas.microsoft.com/office/powerpoint/2010/main" val="30931315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51681" y="-33251"/>
            <a:ext cx="2869044" cy="16226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85" latinLnBrk="1">
              <a:defRPr/>
            </a:pPr>
            <a:endParaRPr lang="ko-KR" altLang="en-US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0" name="Text Placeholder 1"/>
          <p:cNvSpPr txBox="1">
            <a:spLocks/>
          </p:cNvSpPr>
          <p:nvPr/>
        </p:nvSpPr>
        <p:spPr>
          <a:xfrm>
            <a:off x="551681" y="285981"/>
            <a:ext cx="2869044" cy="13034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9185">
              <a:buNone/>
              <a:defRPr/>
            </a:pPr>
            <a:r>
              <a:rPr lang="en-US" altLang="ko-KR" b="1" dirty="0">
                <a:solidFill>
                  <a:prstClr val="white"/>
                </a:solidFill>
                <a:latin typeface="Arial"/>
                <a:cs typeface="Arial" pitchFamily="34" charset="0"/>
              </a:rPr>
              <a:t>TAKE HOME MESSAGES</a:t>
            </a:r>
            <a:endParaRPr lang="ko-KR" altLang="en-US" b="1" dirty="0">
              <a:solidFill>
                <a:prstClr val="white"/>
              </a:solidFill>
              <a:latin typeface="Arial"/>
              <a:cs typeface="Arial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DB2A0E2-5353-4C40-8EEB-32F340663E99}"/>
              </a:ext>
            </a:extLst>
          </p:cNvPr>
          <p:cNvGrpSpPr/>
          <p:nvPr/>
        </p:nvGrpSpPr>
        <p:grpSpPr>
          <a:xfrm>
            <a:off x="8839203" y="114069"/>
            <a:ext cx="3352798" cy="694930"/>
            <a:chOff x="8730712" y="176901"/>
            <a:chExt cx="3352799" cy="69493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C2BD9C2-E2A0-4D14-859A-927D3FAB5D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56C05E7-6FC1-4E52-8079-67D57E8DA21E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11">
                <a:defRPr/>
              </a:pPr>
              <a:r>
                <a:rPr lang="en-MY" sz="1200" b="1" dirty="0">
                  <a:solidFill>
                    <a:srgbClr val="32AEB8"/>
                  </a:solidFill>
                  <a:latin typeface="Arial"/>
                </a:rPr>
                <a:t>Training of Core Trainers on CPG</a:t>
              </a:r>
            </a:p>
            <a:p>
              <a:pPr defTabSz="914411">
                <a:defRPr/>
              </a:pPr>
              <a:r>
                <a:rPr lang="en-MY" sz="1200" b="1" dirty="0">
                  <a:solidFill>
                    <a:srgbClr val="F2A40D"/>
                  </a:solidFill>
                  <a:latin typeface="Arial"/>
                </a:rPr>
                <a:t>Management of Asthma in Adults </a:t>
              </a:r>
            </a:p>
            <a:p>
              <a:pPr defTabSz="914411">
                <a:defRPr/>
              </a:pPr>
              <a:r>
                <a:rPr lang="en-MY" sz="1200" b="1" dirty="0">
                  <a:solidFill>
                    <a:srgbClr val="F2A40D"/>
                  </a:solidFill>
                  <a:latin typeface="Arial"/>
                </a:rPr>
                <a:t>(Second Edition)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60AAADE-745F-93DD-6C43-52EB1E687099}"/>
              </a:ext>
            </a:extLst>
          </p:cNvPr>
          <p:cNvSpPr txBox="1"/>
          <p:nvPr/>
        </p:nvSpPr>
        <p:spPr>
          <a:xfrm>
            <a:off x="551681" y="1533465"/>
            <a:ext cx="1134326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Key components of patient education should include: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Asthma information: 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 disease, pharmacotherapy, non-pharmacotherapy &amp; importance of adherence behaviors.</a:t>
            </a:r>
          </a:p>
          <a:p>
            <a:pPr algn="just"/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Guided self-management: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Self-monitoring of symptoms and/or PEFR with regular medical review and an AAP is</a:t>
            </a:r>
          </a:p>
          <a:p>
            <a:pPr algn="just"/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effective.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Behavioural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change techniques (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eg.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providing information, goal setting) should be considered in self self-management strategy of asthma.</a:t>
            </a:r>
          </a:p>
          <a:p>
            <a:pPr algn="just"/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Skills training on effective inhaler use:</a:t>
            </a:r>
          </a:p>
          <a:p>
            <a:pPr algn="just"/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Involved visual demonstration using the Teach-to-Goal approach, continuous monitoring and</a:t>
            </a:r>
          </a:p>
          <a:p>
            <a:pPr algn="just"/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periodic reinforcement by a trained healthcare professional.</a:t>
            </a:r>
          </a:p>
          <a:p>
            <a:pPr algn="just"/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Adherence improvement involves 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assessment using PRO or refill records and formulating an intervention based on types of non-adherence (erratic, unwitting and intelligent).</a:t>
            </a:r>
          </a:p>
          <a:p>
            <a:pPr algn="just"/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2708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4DC096C3-F9D4-4241-8EC1-FD560FF4C2B1}"/>
              </a:ext>
            </a:extLst>
          </p:cNvPr>
          <p:cNvSpPr txBox="1">
            <a:spLocks/>
          </p:cNvSpPr>
          <p:nvPr/>
        </p:nvSpPr>
        <p:spPr>
          <a:xfrm>
            <a:off x="-2798" y="205978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85">
              <a:defRPr/>
            </a:pPr>
            <a:r>
              <a:rPr lang="en-US" altLang="ko-KR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</a:rPr>
              <a:t>Thank You!!</a:t>
            </a:r>
            <a:endParaRPr lang="ko-KR" altLang="en-US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832162-2804-41A4-95DB-54A4B70675FE}"/>
              </a:ext>
            </a:extLst>
          </p:cNvPr>
          <p:cNvSpPr txBox="1"/>
          <p:nvPr/>
        </p:nvSpPr>
        <p:spPr>
          <a:xfrm>
            <a:off x="4052120" y="5367157"/>
            <a:ext cx="412392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85" latinLnBrk="1">
              <a:defRPr/>
            </a:pPr>
            <a:r>
              <a:rPr lang="en-US" altLang="ko-KR" sz="1867" b="1" dirty="0">
                <a:solidFill>
                  <a:srgbClr val="F2A40D"/>
                </a:solidFill>
                <a:latin typeface="Arial"/>
                <a:cs typeface="Arial" pitchFamily="34" charset="0"/>
              </a:rPr>
              <a:t>Training of Core Trainers on CPG</a:t>
            </a:r>
            <a:endParaRPr lang="ko-KR" altLang="en-US" sz="1867" b="1" dirty="0">
              <a:solidFill>
                <a:srgbClr val="F2A40D"/>
              </a:solidFill>
              <a:latin typeface="Arial"/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C994B7-514E-435B-8145-773C8F762C44}"/>
              </a:ext>
            </a:extLst>
          </p:cNvPr>
          <p:cNvSpPr txBox="1"/>
          <p:nvPr/>
        </p:nvSpPr>
        <p:spPr>
          <a:xfrm>
            <a:off x="3729025" y="5634798"/>
            <a:ext cx="4728357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85" latinLnBrk="1">
              <a:defRPr/>
            </a:pPr>
            <a:r>
              <a:rPr lang="en-US" altLang="ko-KR" sz="1867" b="1" dirty="0">
                <a:solidFill>
                  <a:prstClr val="white"/>
                </a:solidFill>
                <a:latin typeface="Arial"/>
                <a:cs typeface="Arial" pitchFamily="34" charset="0"/>
              </a:rPr>
              <a:t>Management of Asthma in Adults</a:t>
            </a:r>
          </a:p>
          <a:p>
            <a:pPr algn="ctr" defTabSz="1219185" latinLnBrk="1">
              <a:defRPr/>
            </a:pPr>
            <a:r>
              <a:rPr lang="en-US" altLang="ko-KR" sz="1867" b="1" dirty="0">
                <a:solidFill>
                  <a:prstClr val="white"/>
                </a:solidFill>
                <a:latin typeface="Arial"/>
                <a:cs typeface="Arial" pitchFamily="34" charset="0"/>
              </a:rPr>
              <a:t> (Second Edition)</a:t>
            </a:r>
            <a:endParaRPr lang="ko-KR" altLang="en-US" sz="1867" b="1" dirty="0">
              <a:solidFill>
                <a:prstClr val="white"/>
              </a:solidFill>
              <a:latin typeface="Arial"/>
              <a:cs typeface="Arial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46CCC8-3D41-493B-BCAB-9222F548EF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16" t="29530" r="7279" b="14734"/>
          <a:stretch/>
        </p:blipFill>
        <p:spPr>
          <a:xfrm>
            <a:off x="5470904" y="3874577"/>
            <a:ext cx="1286359" cy="130958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579942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058EA49B-4487-ED58-1FBB-C82647C8EF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9899269"/>
              </p:ext>
            </p:extLst>
          </p:nvPr>
        </p:nvGraphicFramePr>
        <p:xfrm>
          <a:off x="2851688" y="1168742"/>
          <a:ext cx="7687160" cy="5100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05142" y="203023"/>
            <a:ext cx="10490661" cy="768085"/>
          </a:xfrm>
        </p:spPr>
        <p:txBody>
          <a:bodyPr/>
          <a:lstStyle/>
          <a:p>
            <a:r>
              <a:rPr lang="en-US" altLang="ko-KR" sz="3600" b="1" dirty="0">
                <a:solidFill>
                  <a:srgbClr val="32AEB8"/>
                </a:solidFill>
              </a:rPr>
              <a:t>Components of Patient Education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5C7647-0874-09E0-B682-89B4E6EDF7BA}"/>
              </a:ext>
            </a:extLst>
          </p:cNvPr>
          <p:cNvSpPr txBox="1"/>
          <p:nvPr/>
        </p:nvSpPr>
        <p:spPr>
          <a:xfrm>
            <a:off x="7528985" y="2332095"/>
            <a:ext cx="32443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Self-monitoring of symptoms &amp;/ PEFR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Asthma action plan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Regular medical review by healthcare provider</a:t>
            </a:r>
          </a:p>
        </p:txBody>
      </p:sp>
    </p:spTree>
    <p:extLst>
      <p:ext uri="{BB962C8B-B14F-4D97-AF65-F5344CB8AC3E}">
        <p14:creationId xmlns:p14="http://schemas.microsoft.com/office/powerpoint/2010/main" val="2363729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272EAB4-E052-DBFF-2A6E-A9643B7A05AA}"/>
              </a:ext>
            </a:extLst>
          </p:cNvPr>
          <p:cNvSpPr/>
          <p:nvPr/>
        </p:nvSpPr>
        <p:spPr>
          <a:xfrm>
            <a:off x="8707773" y="125836"/>
            <a:ext cx="3422709" cy="7680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10589" y="478326"/>
            <a:ext cx="5885411" cy="768085"/>
          </a:xfrm>
        </p:spPr>
        <p:txBody>
          <a:bodyPr/>
          <a:lstStyle/>
          <a:p>
            <a:pPr algn="l"/>
            <a:r>
              <a:rPr lang="en-US" altLang="ko-KR" sz="3600" b="1" dirty="0">
                <a:solidFill>
                  <a:srgbClr val="32AEB8"/>
                </a:solidFill>
              </a:rPr>
              <a:t>Components of Patient Education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8B444F-2489-84EA-2654-1BAAE53E1F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0823" y="229430"/>
            <a:ext cx="6458318" cy="65027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EA119B-09A6-D1FB-EF09-BF77B7137F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589" y="2055453"/>
            <a:ext cx="4918258" cy="3453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895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2634" y="331505"/>
            <a:ext cx="7913715" cy="768085"/>
          </a:xfrm>
        </p:spPr>
        <p:txBody>
          <a:bodyPr/>
          <a:lstStyle/>
          <a:p>
            <a:r>
              <a:rPr lang="en-US" altLang="ko-KR" sz="3600" b="1" dirty="0">
                <a:solidFill>
                  <a:srgbClr val="32AEB8"/>
                </a:solidFill>
              </a:rPr>
              <a:t>Components of Patient Education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03A836-FACB-1355-9D70-63A3379843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12" y="1474730"/>
            <a:ext cx="3954829" cy="32085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C004A1-4891-0923-CD3C-729B959F6ED6}"/>
              </a:ext>
            </a:extLst>
          </p:cNvPr>
          <p:cNvSpPr txBox="1"/>
          <p:nvPr/>
        </p:nvSpPr>
        <p:spPr>
          <a:xfrm>
            <a:off x="4316278" y="1263112"/>
            <a:ext cx="73461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ea typeface="Calibri" panose="020F0502020204030204" pitchFamily="34" charset="0"/>
                <a:cs typeface="Calibri" panose="020F0502020204030204" pitchFamily="34" charset="0"/>
              </a:rPr>
              <a:t>Guided self-management </a:t>
            </a: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is the active process by which healthcare providers guide and support patients to develop self-management competencies.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BAD677-CE13-9248-51EE-0CD2E093B6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6740" y="3345366"/>
            <a:ext cx="7899941" cy="2776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46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3149" y="276671"/>
            <a:ext cx="7438058" cy="768085"/>
          </a:xfrm>
        </p:spPr>
        <p:txBody>
          <a:bodyPr/>
          <a:lstStyle/>
          <a:p>
            <a:r>
              <a:rPr lang="en-US" altLang="ko-KR" sz="3600" b="1" dirty="0">
                <a:solidFill>
                  <a:srgbClr val="32AEB8"/>
                </a:solidFill>
              </a:rPr>
              <a:t>Components of Guided </a:t>
            </a:r>
          </a:p>
          <a:p>
            <a:r>
              <a:rPr lang="en-US" altLang="ko-KR" sz="3600" b="1" dirty="0">
                <a:solidFill>
                  <a:srgbClr val="32AEB8"/>
                </a:solidFill>
              </a:rPr>
              <a:t>Self-Management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8EDBA9-EF94-40B0-234B-0E7D6E230D55}"/>
              </a:ext>
            </a:extLst>
          </p:cNvPr>
          <p:cNvSpPr txBox="1"/>
          <p:nvPr/>
        </p:nvSpPr>
        <p:spPr>
          <a:xfrm>
            <a:off x="3783839" y="1530059"/>
            <a:ext cx="814578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3" indent="-285753" algn="just">
              <a:buFont typeface="Arial" panose="020B0604020202020204" pitchFamily="34" charset="0"/>
              <a:buChar char="•"/>
            </a:pPr>
            <a:r>
              <a:rPr lang="en-US" sz="3200" b="1" dirty="0">
                <a:ea typeface="Calibri" panose="020F0502020204030204" pitchFamily="34" charset="0"/>
                <a:cs typeface="Calibri" panose="020F0502020204030204" pitchFamily="34" charset="0"/>
              </a:rPr>
              <a:t>Self-monitoring of symptoms and/or PEFR </a:t>
            </a:r>
            <a:r>
              <a:rPr lang="en-US" sz="3200" dirty="0">
                <a:ea typeface="Calibri" panose="020F0502020204030204" pitchFamily="34" charset="0"/>
                <a:cs typeface="Calibri" panose="020F0502020204030204" pitchFamily="34" charset="0"/>
              </a:rPr>
              <a:t>with regular medical review and an asthma action plan (AAP) reduces:</a:t>
            </a:r>
          </a:p>
          <a:p>
            <a:pPr marL="285753" indent="-285753" algn="just">
              <a:buFont typeface="Arial" panose="020B0604020202020204" pitchFamily="34" charset="0"/>
              <a:buChar char="•"/>
            </a:pPr>
            <a:endParaRPr lang="en-US" sz="3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3200" dirty="0">
                <a:ea typeface="Calibri" panose="020F0502020204030204" pitchFamily="34" charset="0"/>
                <a:cs typeface="Calibri" panose="020F0502020204030204" pitchFamily="34" charset="0"/>
              </a:rPr>
              <a:t>Emergency department (ED) visits and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3200" dirty="0" err="1">
                <a:ea typeface="Calibri" panose="020F0502020204030204" pitchFamily="34" charset="0"/>
                <a:cs typeface="Calibri" panose="020F0502020204030204" pitchFamily="34" charset="0"/>
              </a:rPr>
              <a:t>Hospitalisation</a:t>
            </a:r>
            <a:r>
              <a:rPr lang="en-US" sz="3200" dirty="0">
                <a:ea typeface="Calibri" panose="020F0502020204030204" pitchFamily="34" charset="0"/>
                <a:cs typeface="Calibri" panose="020F0502020204030204" pitchFamily="34" charset="0"/>
              </a:rPr>
              <a:t> rates compared with usual care in asthma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192E7A-5A2B-E20E-06A3-35D2F8ADA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99" y="1530059"/>
            <a:ext cx="3491161" cy="230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607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3150" y="276671"/>
            <a:ext cx="7205302" cy="768085"/>
          </a:xfrm>
        </p:spPr>
        <p:txBody>
          <a:bodyPr/>
          <a:lstStyle/>
          <a:p>
            <a:r>
              <a:rPr lang="en-US" altLang="ko-KR" sz="3600" b="1" dirty="0">
                <a:solidFill>
                  <a:srgbClr val="32AEB8"/>
                </a:solidFill>
              </a:rPr>
              <a:t>Components of Guided </a:t>
            </a:r>
          </a:p>
          <a:p>
            <a:r>
              <a:rPr lang="en-US" altLang="ko-KR" sz="3600" b="1" dirty="0">
                <a:solidFill>
                  <a:srgbClr val="32AEB8"/>
                </a:solidFill>
              </a:rPr>
              <a:t>Self-Management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8EDBA9-EF94-40B0-234B-0E7D6E230D55}"/>
              </a:ext>
            </a:extLst>
          </p:cNvPr>
          <p:cNvSpPr txBox="1"/>
          <p:nvPr/>
        </p:nvSpPr>
        <p:spPr>
          <a:xfrm>
            <a:off x="3750588" y="1533535"/>
            <a:ext cx="814578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3" indent="-285753" algn="just">
              <a:buFont typeface="Arial" panose="020B0604020202020204" pitchFamily="34" charset="0"/>
              <a:buChar char="•"/>
            </a:pPr>
            <a:r>
              <a:rPr lang="en-US" sz="3200" b="1" dirty="0">
                <a:ea typeface="Calibri" panose="020F0502020204030204" pitchFamily="34" charset="0"/>
                <a:cs typeface="Calibri" panose="020F0502020204030204" pitchFamily="34" charset="0"/>
              </a:rPr>
              <a:t>Asthma action plan (AAP) </a:t>
            </a:r>
            <a:r>
              <a:rPr lang="en-US" sz="3200" dirty="0">
                <a:ea typeface="Calibri" panose="020F0502020204030204" pitchFamily="34" charset="0"/>
                <a:cs typeface="Calibri" panose="020F0502020204030204" pitchFamily="34" charset="0"/>
              </a:rPr>
              <a:t>contains action (decision) points which guide patients in making short-term adjustments to their treatment based on their symptoms and/or PEFR.</a:t>
            </a:r>
          </a:p>
          <a:p>
            <a:pPr marL="285753" indent="-285753" algn="just">
              <a:buFont typeface="Arial" panose="020B0604020202020204" pitchFamily="34" charset="0"/>
              <a:buChar char="•"/>
            </a:pPr>
            <a:endParaRPr lang="en-US" sz="3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3" indent="-285753" algn="just">
              <a:buFont typeface="Arial" panose="020B0604020202020204" pitchFamily="34" charset="0"/>
              <a:buChar char="•"/>
            </a:pPr>
            <a:r>
              <a:rPr lang="en-US" sz="3200" dirty="0" err="1">
                <a:ea typeface="Calibri" panose="020F0502020204030204" pitchFamily="34" charset="0"/>
                <a:cs typeface="Calibri" panose="020F0502020204030204" pitchFamily="34" charset="0"/>
              </a:rPr>
              <a:t>Individualised</a:t>
            </a:r>
            <a:r>
              <a:rPr lang="en-US" sz="3200" dirty="0">
                <a:ea typeface="Calibri" panose="020F0502020204030204" pitchFamily="34" charset="0"/>
                <a:cs typeface="Calibri" panose="020F0502020204030204" pitchFamily="34" charset="0"/>
              </a:rPr>
              <a:t> AAP based on PEFR is equivalent to the plan based on symptoms in </a:t>
            </a:r>
            <a:r>
              <a:rPr lang="en-US" sz="3200" dirty="0" err="1">
                <a:ea typeface="Calibri" panose="020F0502020204030204" pitchFamily="34" charset="0"/>
                <a:cs typeface="Calibri" panose="020F0502020204030204" pitchFamily="34" charset="0"/>
              </a:rPr>
              <a:t>hospitalisation</a:t>
            </a:r>
            <a:r>
              <a:rPr lang="en-US" sz="3200" dirty="0">
                <a:ea typeface="Calibri" panose="020F0502020204030204" pitchFamily="34" charset="0"/>
                <a:cs typeface="Calibri" panose="020F0502020204030204" pitchFamily="34" charset="0"/>
              </a:rPr>
              <a:t> and ED visit.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192E7A-5A2B-E20E-06A3-35D2F8ADA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99" y="1530059"/>
            <a:ext cx="3491161" cy="230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544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9D22124-B012-8125-2489-48D7993133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08" y="154983"/>
            <a:ext cx="4357181" cy="636205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58311413"/>
      </p:ext>
    </p:extLst>
  </p:cSld>
  <p:clrMapOvr>
    <a:masterClrMapping/>
  </p:clrMapOvr>
</p:sld>
</file>

<file path=ppt/theme/theme1.xml><?xml version="1.0" encoding="utf-8"?>
<a:theme xmlns:a="http://schemas.openxmlformats.org/drawingml/2006/main" name="2_Contents Slide Master">
  <a:themeElements>
    <a:clrScheme name="ALLPPT-COLOR-A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2AEB8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26597</TotalTime>
  <Words>1427</Words>
  <Application>Microsoft Office PowerPoint</Application>
  <PresentationFormat>Widescreen</PresentationFormat>
  <Paragraphs>215</Paragraphs>
  <Slides>32</Slides>
  <Notes>28</Notes>
  <HiddenSlides>1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맑은 고딕</vt:lpstr>
      <vt:lpstr>Aptos</vt:lpstr>
      <vt:lpstr>Arial</vt:lpstr>
      <vt:lpstr>Arial Unicode MS</vt:lpstr>
      <vt:lpstr>Bradley Hand ITC</vt:lpstr>
      <vt:lpstr>Calibri</vt:lpstr>
      <vt:lpstr>Ink Free</vt:lpstr>
      <vt:lpstr>Wingdings</vt:lpstr>
      <vt:lpstr>2_Contents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Module CPG: Special Groups – Pregnancy, Severe Asthma, Occupational Asthma with Co-morbidities</dc:title>
  <dc:creator>Azza Omar</dc:creator>
  <cp:lastModifiedBy>DELL</cp:lastModifiedBy>
  <cp:revision>154</cp:revision>
  <dcterms:created xsi:type="dcterms:W3CDTF">2025-05-05T03:35:44Z</dcterms:created>
  <dcterms:modified xsi:type="dcterms:W3CDTF">2025-08-04T00:34:40Z</dcterms:modified>
</cp:coreProperties>
</file>